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304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306" r:id="rId29"/>
    <p:sldId id="307" r:id="rId30"/>
    <p:sldId id="308" r:id="rId31"/>
    <p:sldId id="305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300" r:id="rId40"/>
    <p:sldId id="288" r:id="rId41"/>
    <p:sldId id="292" r:id="rId42"/>
    <p:sldId id="293" r:id="rId43"/>
    <p:sldId id="301" r:id="rId44"/>
    <p:sldId id="294" r:id="rId45"/>
    <p:sldId id="302" r:id="rId46"/>
    <p:sldId id="295" r:id="rId47"/>
    <p:sldId id="303" r:id="rId48"/>
    <p:sldId id="296" r:id="rId49"/>
    <p:sldId id="297" r:id="rId50"/>
    <p:sldId id="298" r:id="rId51"/>
    <p:sldId id="299" r:id="rId5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4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46" autoAdjust="0"/>
    <p:restoredTop sz="94660" autoAdjust="0"/>
  </p:normalViewPr>
  <p:slideViewPr>
    <p:cSldViewPr>
      <p:cViewPr>
        <p:scale>
          <a:sx n="70" d="100"/>
          <a:sy n="70" d="100"/>
        </p:scale>
        <p:origin x="-1212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8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886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86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533400"/>
            <a:ext cx="19812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33400"/>
            <a:ext cx="5791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9" descr="VanHorn_TitleMaster.jpg                                        00408D82Macintosh HD                   7C26315B: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5"/>
          <p:cNvSpPr txBox="1">
            <a:spLocks noChangeArrowheads="1"/>
          </p:cNvSpPr>
          <p:nvPr/>
        </p:nvSpPr>
        <p:spPr bwMode="black">
          <a:xfrm>
            <a:off x="2230438" y="6486525"/>
            <a:ext cx="6754812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eaLnBrk="0" hangingPunct="0">
              <a:lnSpc>
                <a:spcPts val="1000"/>
              </a:lnSpc>
              <a:defRPr/>
            </a:pPr>
            <a:r>
              <a:rPr lang="en-US" sz="800" b="1">
                <a:solidFill>
                  <a:schemeClr val="bg1"/>
                </a:solidFill>
                <a:latin typeface="Arial" charset="0"/>
                <a:cs typeface="Arial" charset="0"/>
              </a:rPr>
              <a:t>© 2011 Cengage Learning. All Rights Reserved. May not be scanned, copied</a:t>
            </a:r>
            <a:br>
              <a:rPr lang="en-US" sz="800" b="1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sz="800" b="1">
                <a:solidFill>
                  <a:schemeClr val="bg1"/>
                </a:solidFill>
                <a:latin typeface="Arial" charset="0"/>
                <a:cs typeface="Arial" charset="0"/>
              </a:rPr>
              <a:t>or duplicated, or posted to a publicly accessible website, in whole or in part.</a:t>
            </a:r>
          </a:p>
          <a:p>
            <a:pPr eaLnBrk="0" hangingPunct="0">
              <a:lnSpc>
                <a:spcPts val="1000"/>
              </a:lnSpc>
              <a:defRPr/>
            </a:pPr>
            <a:endParaRPr lang="en-US" sz="8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28" name="Rectangle 21"/>
          <p:cNvSpPr>
            <a:spLocks noGrp="1" noChangeArrowheads="1"/>
          </p:cNvSpPr>
          <p:nvPr>
            <p:ph type="title"/>
          </p:nvPr>
        </p:nvSpPr>
        <p:spPr bwMode="black">
          <a:xfrm>
            <a:off x="912813" y="3354388"/>
            <a:ext cx="731361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2239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223966"/>
          </a:solidFill>
          <a:latin typeface="Arial" pitchFamily="34" charset="0"/>
          <a:ea typeface="ＭＳ Ｐゴシック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223966"/>
          </a:solidFill>
          <a:latin typeface="Arial" pitchFamily="34" charset="0"/>
          <a:ea typeface="ＭＳ Ｐゴシック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223966"/>
          </a:solidFill>
          <a:latin typeface="Arial" pitchFamily="34" charset="0"/>
          <a:ea typeface="ＭＳ Ｐゴシック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223966"/>
          </a:solidFill>
          <a:latin typeface="Arial" pitchFamily="34" charset="0"/>
          <a:ea typeface="ＭＳ Ｐゴシック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223966"/>
          </a:solidFill>
          <a:latin typeface="Arial" pitchFamily="34" charset="0"/>
          <a:ea typeface="ＭＳ Ｐゴシック"/>
          <a:cs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223966"/>
          </a:solidFill>
          <a:latin typeface="Arial" pitchFamily="34" charset="0"/>
          <a:ea typeface="ＭＳ Ｐゴシック"/>
          <a:cs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223966"/>
          </a:solidFill>
          <a:latin typeface="Arial" pitchFamily="34" charset="0"/>
          <a:ea typeface="ＭＳ Ｐゴシック"/>
          <a:cs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223966"/>
          </a:solidFill>
          <a:latin typeface="Arial" pitchFamily="34" charset="0"/>
          <a:ea typeface="ＭＳ Ｐゴシック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rgbClr val="223966"/>
          </a:solidFill>
          <a:latin typeface="+mn-lt"/>
          <a:ea typeface="+mn-ea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rgbClr val="223966"/>
          </a:solidFill>
          <a:latin typeface="+mn-lt"/>
          <a:ea typeface="+mn-ea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rgbClr val="223966"/>
          </a:solidFill>
          <a:latin typeface="+mn-lt"/>
          <a:ea typeface="+mn-ea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rgbClr val="223966"/>
          </a:solidFill>
          <a:latin typeface="+mn-lt"/>
          <a:ea typeface="+mn-ea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rgbClr val="223966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7" descr="VanHorn_SlideMaster.jpg                                        00408D82Macintosh HD                   7C26315B: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1"/>
          <p:cNvSpPr>
            <a:spLocks noGrp="1" noChangeArrowheads="1"/>
          </p:cNvSpPr>
          <p:nvPr>
            <p:ph type="title"/>
          </p:nvPr>
        </p:nvSpPr>
        <p:spPr bwMode="black">
          <a:xfrm>
            <a:off x="609600" y="533400"/>
            <a:ext cx="7924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7924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79" name="Text Box 55"/>
          <p:cNvSpPr txBox="1">
            <a:spLocks noChangeArrowheads="1"/>
          </p:cNvSpPr>
          <p:nvPr/>
        </p:nvSpPr>
        <p:spPr bwMode="black">
          <a:xfrm>
            <a:off x="2206625" y="6486525"/>
            <a:ext cx="6754813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eaLnBrk="0" hangingPunct="0">
              <a:lnSpc>
                <a:spcPts val="1000"/>
              </a:lnSpc>
              <a:defRPr/>
            </a:pPr>
            <a:r>
              <a:rPr lang="en-US" sz="800" b="1">
                <a:latin typeface="Arial" charset="0"/>
                <a:cs typeface="Arial" charset="0"/>
              </a:rPr>
              <a:t>© 2011 Cengage Learning. All Rights Reserved. May not be scanned, copied</a:t>
            </a:r>
            <a:br>
              <a:rPr lang="en-US" sz="800" b="1">
                <a:latin typeface="Arial" charset="0"/>
                <a:cs typeface="Arial" charset="0"/>
              </a:rPr>
            </a:br>
            <a:r>
              <a:rPr lang="en-US" sz="800" b="1">
                <a:latin typeface="Arial" charset="0"/>
                <a:cs typeface="Arial" charset="0"/>
              </a:rPr>
              <a:t>or duplicated, or posted to a publicly accessible website, in whole or in part.</a:t>
            </a:r>
          </a:p>
          <a:p>
            <a:pPr eaLnBrk="0" hangingPunct="0">
              <a:defRPr/>
            </a:pPr>
            <a:endParaRPr lang="en-US" sz="800" b="1"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E45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E4500"/>
          </a:solidFill>
          <a:latin typeface="Arial" pitchFamily="34" charset="0"/>
          <a:ea typeface="ＭＳ Ｐゴシック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E4500"/>
          </a:solidFill>
          <a:latin typeface="Arial" pitchFamily="34" charset="0"/>
          <a:ea typeface="ＭＳ Ｐゴシック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E4500"/>
          </a:solidFill>
          <a:latin typeface="Arial" pitchFamily="34" charset="0"/>
          <a:ea typeface="ＭＳ Ｐゴシック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E4500"/>
          </a:solidFill>
          <a:latin typeface="Arial" pitchFamily="34" charset="0"/>
          <a:ea typeface="ＭＳ Ｐゴシック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E4500"/>
          </a:solidFill>
          <a:latin typeface="Arial" pitchFamily="34" charset="0"/>
          <a:ea typeface="ＭＳ Ｐゴシック"/>
          <a:cs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E4500"/>
          </a:solidFill>
          <a:latin typeface="Arial" pitchFamily="34" charset="0"/>
          <a:ea typeface="ＭＳ Ｐゴシック"/>
          <a:cs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E4500"/>
          </a:solidFill>
          <a:latin typeface="Arial" pitchFamily="34" charset="0"/>
          <a:ea typeface="ＭＳ Ｐゴシック"/>
          <a:cs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E4500"/>
          </a:solidFill>
          <a:latin typeface="Arial" pitchFamily="34" charset="0"/>
          <a:ea typeface="ＭＳ Ｐゴシック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youtube.com/watch?v=nHrJkMoZk50&amp;safety_mode=true&amp;persist_safety_mode=1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SJ65h_v4KpA&amp;safety_mode=true&amp;persist_safety_mode=1" TargetMode="Externa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2813" y="3354388"/>
            <a:ext cx="7313612" cy="530225"/>
          </a:xfrm>
          <a:noFill/>
        </p:spPr>
        <p:txBody>
          <a:bodyPr/>
          <a:lstStyle/>
          <a:p>
            <a:r>
              <a:rPr lang="en-US" smtClean="0"/>
              <a:t>Chapter 19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912813" y="3957638"/>
            <a:ext cx="7313612" cy="1371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smtClean="0">
                <a:solidFill>
                  <a:srgbClr val="8E4500"/>
                </a:solidFill>
              </a:rPr>
              <a:t>Equine Breed Identification and Production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Gaited Horses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Breeds that have rhythmic movements at the walk and run and touch the ground at different times, making for a smooth ride</a:t>
            </a:r>
          </a:p>
          <a:p>
            <a:r>
              <a:rPr lang="en-US" dirty="0" smtClean="0"/>
              <a:t>Popular breeds:</a:t>
            </a:r>
          </a:p>
          <a:p>
            <a:pPr lvl="1"/>
            <a:r>
              <a:rPr lang="en-US" dirty="0" smtClean="0"/>
              <a:t>Tennessee Walking Horse</a:t>
            </a:r>
          </a:p>
          <a:p>
            <a:pPr lvl="1"/>
            <a:r>
              <a:rPr lang="en-US" dirty="0" smtClean="0"/>
              <a:t>American </a:t>
            </a:r>
            <a:r>
              <a:rPr lang="en-US" dirty="0" err="1" smtClean="0"/>
              <a:t>Saddlebred</a:t>
            </a:r>
            <a:endParaRPr lang="en-US" dirty="0" smtClean="0"/>
          </a:p>
          <a:p>
            <a:pPr lvl="1"/>
            <a:r>
              <a:rPr lang="en-US" dirty="0" smtClean="0"/>
              <a:t>Rocky Mountain Horse</a:t>
            </a:r>
          </a:p>
        </p:txBody>
      </p:sp>
      <p:pic>
        <p:nvPicPr>
          <p:cNvPr id="11269" name="Picture 5" descr="http://ts3.mm.bing.net/images/thumbnail.aspx?q=424336893918&amp;id=f4ad3809b8e84dce4c3d59720c33aa0a&amp;url=http%3a%2f%2fcorbettstables.net%2fimages%2fzoe%2520reno_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3352800"/>
            <a:ext cx="2857500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Stock Horses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Used to work farms and ranches, especially cattle</a:t>
            </a:r>
          </a:p>
          <a:p>
            <a:r>
              <a:rPr lang="en-US" dirty="0" smtClean="0"/>
              <a:t>Hardy and athletic</a:t>
            </a:r>
          </a:p>
          <a:p>
            <a:r>
              <a:rPr lang="en-US" dirty="0" smtClean="0"/>
              <a:t>Agile and fast</a:t>
            </a:r>
          </a:p>
          <a:p>
            <a:r>
              <a:rPr lang="en-US" dirty="0" smtClean="0"/>
              <a:t>Popular breeds:</a:t>
            </a:r>
          </a:p>
          <a:p>
            <a:pPr lvl="1"/>
            <a:r>
              <a:rPr lang="en-US" dirty="0" smtClean="0"/>
              <a:t>Quarter Horse</a:t>
            </a:r>
          </a:p>
          <a:p>
            <a:pPr lvl="1"/>
            <a:r>
              <a:rPr lang="en-US" dirty="0" smtClean="0"/>
              <a:t>Appaloosa</a:t>
            </a:r>
          </a:p>
          <a:p>
            <a:pPr lvl="1"/>
            <a:r>
              <a:rPr lang="en-US" dirty="0" smtClean="0"/>
              <a:t>Paint Horse</a:t>
            </a:r>
          </a:p>
        </p:txBody>
      </p:sp>
      <p:pic>
        <p:nvPicPr>
          <p:cNvPr id="12293" name="Picture 5" descr="http://ts4.mm.bing.net/images/thumbnail.aspx?q=526373029651&amp;id=4288b95de28a48cd72ce4e6339ffdcf4&amp;url=http%3a%2f%2fi292.photobucket.com%2falbums%2fmm21%2fMalukett%2fhorse-pa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2438400"/>
            <a:ext cx="2857500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Hunters and Jumpers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Bred for fox hunting and cross country riding</a:t>
            </a:r>
          </a:p>
          <a:p>
            <a:r>
              <a:rPr lang="en-US" dirty="0" smtClean="0"/>
              <a:t>Tall, athletic, and muscular</a:t>
            </a:r>
          </a:p>
          <a:p>
            <a:r>
              <a:rPr lang="en-US" dirty="0" smtClean="0"/>
              <a:t>Have speed and endurance</a:t>
            </a:r>
          </a:p>
          <a:p>
            <a:r>
              <a:rPr lang="en-US" dirty="0" smtClean="0"/>
              <a:t>Popular breeds </a:t>
            </a:r>
          </a:p>
          <a:p>
            <a:pPr>
              <a:buNone/>
            </a:pPr>
            <a:r>
              <a:rPr lang="en-US" dirty="0" smtClean="0"/>
              <a:t>include Thorough</a:t>
            </a:r>
          </a:p>
          <a:p>
            <a:pPr>
              <a:buNone/>
            </a:pPr>
            <a:r>
              <a:rPr lang="en-US" dirty="0" smtClean="0"/>
              <a:t>bred and a variety </a:t>
            </a:r>
          </a:p>
          <a:p>
            <a:pPr>
              <a:buNone/>
            </a:pPr>
            <a:r>
              <a:rPr lang="en-US" dirty="0" smtClean="0"/>
              <a:t>of warm bloods</a:t>
            </a:r>
          </a:p>
        </p:txBody>
      </p:sp>
      <p:pic>
        <p:nvPicPr>
          <p:cNvPr id="4" name="Picture 4" descr="largeanimal 003 (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3784600"/>
            <a:ext cx="4038600" cy="26272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Racehorses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Bred for speed and used for racing</a:t>
            </a:r>
          </a:p>
          <a:p>
            <a:r>
              <a:rPr lang="en-US" dirty="0" smtClean="0"/>
              <a:t>Horse racing – a popular sport</a:t>
            </a:r>
          </a:p>
          <a:p>
            <a:pPr lvl="1"/>
            <a:r>
              <a:rPr lang="en-US" dirty="0" smtClean="0"/>
              <a:t>Kentucky Derby, Belmont Stakes</a:t>
            </a:r>
          </a:p>
          <a:p>
            <a:r>
              <a:rPr lang="en-US" dirty="0" smtClean="0"/>
              <a:t>Popular breeds</a:t>
            </a:r>
          </a:p>
          <a:p>
            <a:pPr lvl="1"/>
            <a:r>
              <a:rPr lang="en-US" dirty="0" smtClean="0"/>
              <a:t>Quarter Horse</a:t>
            </a:r>
          </a:p>
          <a:p>
            <a:pPr lvl="1"/>
            <a:r>
              <a:rPr lang="en-US" dirty="0" smtClean="0"/>
              <a:t>Thoroughbred</a:t>
            </a:r>
          </a:p>
          <a:p>
            <a:pPr lvl="1"/>
            <a:r>
              <a:rPr lang="en-US" dirty="0" err="1" smtClean="0"/>
              <a:t>Standardbred</a:t>
            </a:r>
            <a:endParaRPr lang="en-US" dirty="0" smtClean="0"/>
          </a:p>
          <a:p>
            <a:pPr lvl="1"/>
            <a:r>
              <a:rPr lang="en-US" dirty="0" smtClean="0"/>
              <a:t>Morgan Horse</a:t>
            </a:r>
          </a:p>
        </p:txBody>
      </p:sp>
      <p:pic>
        <p:nvPicPr>
          <p:cNvPr id="14341" name="Picture 5" descr="http://ts3.mm.bing.net/images/thumbnail.aspx?q=645932263702&amp;id=83efbb27b004cc89f0192c6133fe0601&amp;url=http%3a%2f%2fi253.photobucket.com%2falbums%2fhh72%2fDumpdiggers%2fsomebeachsomewhere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200400"/>
            <a:ext cx="40640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Ponies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dirty="0" smtClean="0"/>
              <a:t>Small type of horse</a:t>
            </a:r>
          </a:p>
          <a:p>
            <a:r>
              <a:rPr lang="en-US" dirty="0" smtClean="0"/>
              <a:t>Commonly used by children</a:t>
            </a:r>
          </a:p>
          <a:p>
            <a:r>
              <a:rPr lang="en-US" dirty="0" smtClean="0"/>
              <a:t>Stand under 14.2 hands in height</a:t>
            </a:r>
          </a:p>
          <a:p>
            <a:r>
              <a:rPr lang="en-US" dirty="0" smtClean="0"/>
              <a:t>Gentle and intelligent</a:t>
            </a:r>
          </a:p>
          <a:p>
            <a:r>
              <a:rPr lang="en-US" dirty="0" smtClean="0"/>
              <a:t>Popular breeds</a:t>
            </a:r>
          </a:p>
          <a:p>
            <a:pPr lvl="1"/>
            <a:r>
              <a:rPr lang="en-US" dirty="0" smtClean="0"/>
              <a:t>Shetland</a:t>
            </a:r>
          </a:p>
          <a:p>
            <a:pPr lvl="1"/>
            <a:r>
              <a:rPr lang="en-US" dirty="0" smtClean="0"/>
              <a:t>Welsh</a:t>
            </a:r>
          </a:p>
          <a:p>
            <a:pPr lvl="1"/>
            <a:r>
              <a:rPr lang="en-US" dirty="0" smtClean="0"/>
              <a:t>Pony of the Americas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3810000"/>
            <a:ext cx="38100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Draft Horses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Large and muscular</a:t>
            </a:r>
          </a:p>
          <a:p>
            <a:r>
              <a:rPr lang="en-US" smtClean="0"/>
              <a:t>Used to pull heavy loads</a:t>
            </a:r>
          </a:p>
          <a:p>
            <a:r>
              <a:rPr lang="en-US" smtClean="0"/>
              <a:t>Also known as work horses</a:t>
            </a:r>
          </a:p>
          <a:p>
            <a:r>
              <a:rPr lang="en-US" smtClean="0"/>
              <a:t>Popular breeds:</a:t>
            </a:r>
          </a:p>
          <a:p>
            <a:pPr lvl="1"/>
            <a:r>
              <a:rPr lang="en-US" smtClean="0"/>
              <a:t>Clydesdale</a:t>
            </a:r>
          </a:p>
          <a:p>
            <a:pPr lvl="1"/>
            <a:r>
              <a:rPr lang="en-US" smtClean="0"/>
              <a:t>Belgian</a:t>
            </a:r>
          </a:p>
          <a:p>
            <a:pPr lvl="1"/>
            <a:r>
              <a:rPr lang="en-US" smtClean="0"/>
              <a:t>Percheron</a:t>
            </a:r>
          </a:p>
        </p:txBody>
      </p:sp>
      <p:pic>
        <p:nvPicPr>
          <p:cNvPr id="16389" name="Picture 5" descr="http://ts2.mm.bing.net/images/thumbnail.aspx?q=415752269713&amp;id=589b4d6064b6ec026afc3ad83a1dec7c&amp;url=http%3a%2f%2fwww.ezrocking-ranch.com%2fyahoo_site_admin%2fassets%2fimages%2fDSC00870.224122546_st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914400"/>
            <a:ext cx="2857500" cy="2143125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3048000"/>
            <a:ext cx="28860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1" name="Picture 7" descr="http://ts2.mm.bing.net/images/thumbnail.aspx?q=409162229589&amp;id=0b6b2e256614be256ee399099e27feb1&amp;url=http%3a%2f%2fwww.percheronsa.co.za%2fimages%2fpercheron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3810000"/>
            <a:ext cx="272415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Breed Selection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Must consider cost involved in purchasing, in caring for, and in maintaining a horse</a:t>
            </a:r>
          </a:p>
          <a:p>
            <a:r>
              <a:rPr lang="en-US" smtClean="0"/>
              <a:t>Prices range depending on breed and purpose</a:t>
            </a:r>
          </a:p>
          <a:p>
            <a:r>
              <a:rPr lang="en-US" smtClean="0"/>
              <a:t>Disposition of horse important</a:t>
            </a:r>
          </a:p>
          <a:p>
            <a:r>
              <a:rPr lang="en-US" smtClean="0"/>
              <a:t>Size of horse should be optimal for size of the rider’s height and weight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Nutrition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Concentrates: grains and supplements that provide energy and protein</a:t>
            </a:r>
          </a:p>
          <a:p>
            <a:pPr lvl="1"/>
            <a:r>
              <a:rPr lang="en-US" smtClean="0"/>
              <a:t>oats (most common)</a:t>
            </a:r>
          </a:p>
          <a:p>
            <a:pPr lvl="1"/>
            <a:r>
              <a:rPr lang="en-US" smtClean="0"/>
              <a:t>corn</a:t>
            </a:r>
          </a:p>
          <a:p>
            <a:pPr lvl="1"/>
            <a:r>
              <a:rPr lang="en-US" smtClean="0"/>
              <a:t>wheat</a:t>
            </a:r>
          </a:p>
          <a:p>
            <a:pPr lvl="1"/>
            <a:r>
              <a:rPr lang="en-US" smtClean="0"/>
              <a:t>barley</a:t>
            </a:r>
          </a:p>
          <a:p>
            <a:r>
              <a:rPr lang="en-US" smtClean="0"/>
              <a:t>Non-Monogastric digestive system </a:t>
            </a:r>
          </a:p>
          <a:p>
            <a:pPr lvl="1"/>
            <a:r>
              <a:rPr lang="en-US" smtClean="0"/>
              <a:t> large cecum to break down protein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Nutrition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Maintenance diet requires 1 pound of protein per 1,000 lbs of body weight</a:t>
            </a:r>
          </a:p>
          <a:p>
            <a:r>
              <a:rPr lang="en-US" smtClean="0"/>
              <a:t>Avoid dusty and moldy food</a:t>
            </a:r>
          </a:p>
          <a:p>
            <a:r>
              <a:rPr lang="en-US" smtClean="0"/>
              <a:t>Feed grains that are cracked, ground, or shelled for easier metabolism</a:t>
            </a:r>
          </a:p>
          <a:p>
            <a:r>
              <a:rPr lang="en-US" smtClean="0"/>
              <a:t>Common supplements are soybean meal and linseed oil for skin and coat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Behavior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r>
              <a:rPr lang="en-US" smtClean="0"/>
              <a:t>Herd animals that prefer to live in groups</a:t>
            </a:r>
          </a:p>
          <a:p>
            <a:r>
              <a:rPr lang="en-US" smtClean="0"/>
              <a:t>Within each group exists a hierarchy</a:t>
            </a:r>
          </a:p>
          <a:p>
            <a:r>
              <a:rPr lang="en-US" smtClean="0"/>
              <a:t>Are suspicious by nature</a:t>
            </a:r>
          </a:p>
          <a:p>
            <a:r>
              <a:rPr lang="en-US" smtClean="0"/>
              <a:t>May be spooked or startled by noise</a:t>
            </a:r>
          </a:p>
          <a:p>
            <a:r>
              <a:rPr lang="en-US" smtClean="0"/>
              <a:t>Some behaviors that are normal for horses may be dangerous for humans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Veterinary Terminology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smtClean="0"/>
              <a:t>Mare</a:t>
            </a:r>
          </a:p>
          <a:p>
            <a:pPr lvl="1"/>
            <a:r>
              <a:rPr lang="en-US" smtClean="0"/>
              <a:t>adult female horse over 4-years-old </a:t>
            </a:r>
          </a:p>
          <a:p>
            <a:r>
              <a:rPr lang="en-US" smtClean="0"/>
              <a:t>Dam</a:t>
            </a:r>
          </a:p>
          <a:p>
            <a:pPr lvl="1"/>
            <a:r>
              <a:rPr lang="en-US" smtClean="0"/>
              <a:t>term for a mare that has had a baby</a:t>
            </a:r>
          </a:p>
          <a:p>
            <a:r>
              <a:rPr lang="en-US" smtClean="0"/>
              <a:t>Maiden horse</a:t>
            </a:r>
          </a:p>
          <a:p>
            <a:pPr lvl="1"/>
            <a:r>
              <a:rPr lang="en-US" smtClean="0"/>
              <a:t>mare that has not been bred</a:t>
            </a:r>
          </a:p>
          <a:p>
            <a:r>
              <a:rPr lang="en-US" smtClean="0"/>
              <a:t>Stallion or stud</a:t>
            </a:r>
          </a:p>
          <a:p>
            <a:pPr lvl="1"/>
            <a:r>
              <a:rPr lang="en-US" smtClean="0"/>
              <a:t>adult male horse over 4-years-old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Behavior</a:t>
            </a:r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Normal horse behavior includes:</a:t>
            </a:r>
          </a:p>
          <a:p>
            <a:pPr lvl="1"/>
            <a:r>
              <a:rPr lang="en-US" dirty="0" smtClean="0"/>
              <a:t>Behavior consistent with other herd animals</a:t>
            </a:r>
          </a:p>
          <a:p>
            <a:pPr lvl="1"/>
            <a:r>
              <a:rPr lang="en-US" dirty="0" smtClean="0"/>
              <a:t>Displaying fight or flight instinct</a:t>
            </a:r>
          </a:p>
          <a:p>
            <a:pPr lvl="1"/>
            <a:r>
              <a:rPr lang="en-US" dirty="0" smtClean="0"/>
              <a:t>Vocal communication (neighing, snorting, etc)</a:t>
            </a:r>
          </a:p>
          <a:p>
            <a:pPr lvl="1"/>
            <a:r>
              <a:rPr lang="en-US" dirty="0" smtClean="0"/>
              <a:t>Grooming other horses</a:t>
            </a:r>
          </a:p>
          <a:p>
            <a:pPr lvl="1"/>
            <a:r>
              <a:rPr lang="en-US" dirty="0" smtClean="0"/>
              <a:t>Nuzzling</a:t>
            </a:r>
          </a:p>
          <a:p>
            <a:pPr lvl="1"/>
            <a:r>
              <a:rPr lang="en-US" dirty="0" smtClean="0"/>
              <a:t>Ears forward and alert</a:t>
            </a:r>
          </a:p>
          <a:p>
            <a:pPr lvl="1"/>
            <a:r>
              <a:rPr lang="en-US" dirty="0" smtClean="0"/>
              <a:t>Tail down and quiet</a:t>
            </a: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5698" tIns="79350" rIns="85698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5698" tIns="79350" rIns="85698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5698" tIns="79350" rIns="85698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5698" tIns="79350" rIns="85698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</a:t>
            </a:r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Abnormal horse behavior includes: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Biting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Kicking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Pawing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Chewing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Striking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Head tossing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Ears moving quickly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Ears flattened on head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Tail swishing</a:t>
            </a:r>
          </a:p>
        </p:txBody>
      </p:sp>
      <p:pic>
        <p:nvPicPr>
          <p:cNvPr id="29698" name="Picture 2" descr="http://ts2.mm.bing.net/images/thumbnail.aspx?q=562159748437&amp;id=c65551a19c30483909f39685d652a717&amp;url=http%3a%2f%2ffarm3.static.flickr.com%2f2615%2f3752699117_049d5ffcb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3962400"/>
            <a:ext cx="2857500" cy="2686051"/>
          </a:xfrm>
          <a:prstGeom prst="rect">
            <a:avLst/>
          </a:prstGeom>
          <a:noFill/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5698" tIns="79350" rIns="85698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5698" tIns="79350" rIns="85698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5698" tIns="79350" rIns="85698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 Training</a:t>
            </a:r>
          </a:p>
        </p:txBody>
      </p:sp>
      <p:sp>
        <p:nvSpPr>
          <p:cNvPr id="2355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May be ridden, driven, used as pack animals, and kept as companions</a:t>
            </a:r>
          </a:p>
          <a:p>
            <a:r>
              <a:rPr lang="en-US" smtClean="0"/>
              <a:t>All horses should be taught:</a:t>
            </a:r>
          </a:p>
          <a:p>
            <a:pPr lvl="1"/>
            <a:r>
              <a:rPr lang="en-US" smtClean="0"/>
              <a:t>to lead on a rope</a:t>
            </a:r>
          </a:p>
          <a:p>
            <a:pPr lvl="1"/>
            <a:r>
              <a:rPr lang="en-US" smtClean="0"/>
              <a:t>to tie on a post or chain</a:t>
            </a:r>
          </a:p>
          <a:p>
            <a:pPr lvl="1"/>
            <a:r>
              <a:rPr lang="en-US" smtClean="0"/>
              <a:t>to work on a long line</a:t>
            </a:r>
          </a:p>
          <a:p>
            <a:pPr lvl="1"/>
            <a:r>
              <a:rPr lang="en-US" smtClean="0"/>
              <a:t>basic commands such as walk, jog or trot, and lope</a:t>
            </a:r>
          </a:p>
          <a:p>
            <a:pPr lvl="1"/>
            <a:r>
              <a:rPr lang="en-US" smtClean="0"/>
              <a:t>to stop and back 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Equipment and Housing Needs</a:t>
            </a:r>
          </a:p>
        </p:txBody>
      </p:sp>
      <p:sp>
        <p:nvSpPr>
          <p:cNvPr id="2457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Barn or shed for protection</a:t>
            </a:r>
          </a:p>
          <a:p>
            <a:pPr lvl="1"/>
            <a:r>
              <a:rPr lang="en-US" smtClean="0"/>
              <a:t>Stall size</a:t>
            </a:r>
          </a:p>
          <a:p>
            <a:pPr lvl="2"/>
            <a:r>
              <a:rPr lang="en-US" smtClean="0"/>
              <a:t>at least 10 x 10 feet</a:t>
            </a:r>
          </a:p>
          <a:p>
            <a:pPr lvl="2"/>
            <a:r>
              <a:rPr lang="en-US" smtClean="0"/>
              <a:t>8 feet in height</a:t>
            </a:r>
          </a:p>
          <a:p>
            <a:pPr lvl="1"/>
            <a:r>
              <a:rPr lang="en-US" smtClean="0"/>
              <a:t>Cross tie area</a:t>
            </a:r>
          </a:p>
          <a:p>
            <a:pPr lvl="2"/>
            <a:r>
              <a:rPr lang="en-US" smtClean="0"/>
              <a:t>at least 5 x 12 feet</a:t>
            </a:r>
          </a:p>
          <a:p>
            <a:pPr lvl="2"/>
            <a:r>
              <a:rPr lang="en-US" smtClean="0"/>
              <a:t>reinforce lower 5 feet in case of kicking</a:t>
            </a:r>
          </a:p>
          <a:p>
            <a:pPr lvl="1"/>
            <a:r>
              <a:rPr lang="en-US" smtClean="0"/>
              <a:t>Paddock or pasture</a:t>
            </a:r>
          </a:p>
          <a:p>
            <a:pPr lvl="2"/>
            <a:r>
              <a:rPr lang="en-US" smtClean="0"/>
              <a:t>at least 1 acre per horse</a:t>
            </a:r>
          </a:p>
        </p:txBody>
      </p:sp>
      <p:pic>
        <p:nvPicPr>
          <p:cNvPr id="27650" name="Picture 2" descr="http://ts2.mm.bing.net/images/thumbnail.aspx?q=678531505105&amp;id=ad2797767bb2874deb0b4013a9d6c0aa&amp;url=http%3a%2f%2fwww.runinsheds.us%2fimages%2fRun%2520In%2520Shed%2520Pic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2057400"/>
            <a:ext cx="2857500" cy="1990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Restraint and Handling</a:t>
            </a:r>
          </a:p>
        </p:txBody>
      </p:sp>
      <p:sp>
        <p:nvSpPr>
          <p:cNvPr id="2560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Calm horse using a low, even tone voice</a:t>
            </a:r>
          </a:p>
          <a:p>
            <a:r>
              <a:rPr lang="en-US" smtClean="0"/>
              <a:t>Use a halter to properly lead horse</a:t>
            </a:r>
          </a:p>
          <a:p>
            <a:r>
              <a:rPr lang="en-US" smtClean="0"/>
              <a:t>Approach from front and slightly to the left or near side</a:t>
            </a:r>
          </a:p>
          <a:p>
            <a:r>
              <a:rPr lang="en-US" smtClean="0"/>
              <a:t>Hold lead rope in neat loops with left hand; hold lead rope close to halter with right</a:t>
            </a:r>
          </a:p>
          <a:p>
            <a:r>
              <a:rPr lang="en-US" smtClean="0"/>
              <a:t>Tying should be done with a slip knot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Restraint and Handling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Twitch – for a nervous or difficult horse</a:t>
            </a:r>
          </a:p>
          <a:p>
            <a:r>
              <a:rPr lang="en-US" smtClean="0"/>
              <a:t>Chain shank – used for better control</a:t>
            </a:r>
          </a:p>
          <a:p>
            <a:r>
              <a:rPr lang="en-US" smtClean="0"/>
              <a:t>Tail tying - generally used with a sedated horse</a:t>
            </a:r>
          </a:p>
          <a:p>
            <a:r>
              <a:rPr lang="en-US" smtClean="0"/>
              <a:t>Hobbles – leg restraints</a:t>
            </a:r>
          </a:p>
        </p:txBody>
      </p:sp>
      <p:pic>
        <p:nvPicPr>
          <p:cNvPr id="25602" name="Picture 2" descr="http://ts1.mm.bing.net/images/thumbnail.aspx?q=775719360348&amp;id=268a07c467a53106bf9707f50b3643c2&amp;url=http%3a%2f%2fwww.dawsonstackshop.com%2fimages%2f5-8-leather-lead-shank-dawsonstackshop.c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3581400"/>
            <a:ext cx="2857500" cy="2133601"/>
          </a:xfrm>
          <a:prstGeom prst="rect">
            <a:avLst/>
          </a:prstGeom>
          <a:noFill/>
        </p:spPr>
      </p:pic>
      <p:pic>
        <p:nvPicPr>
          <p:cNvPr id="25604" name="Picture 4" descr="http://ts4.mm.bing.net/images/thumbnail.aspx?q=643224708707&amp;id=dfcce787f895022b2d0e4f73cca91460&amp;url=http%3a%2f%2fwww.shiresequestrian.co.uk%2fshop%2fimages%2fP%2f417d-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343400"/>
            <a:ext cx="2200275" cy="2200275"/>
          </a:xfrm>
          <a:prstGeom prst="rect">
            <a:avLst/>
          </a:prstGeom>
          <a:noFill/>
        </p:spPr>
      </p:pic>
      <p:pic>
        <p:nvPicPr>
          <p:cNvPr id="25606" name="Picture 6" descr="http://ts2.mm.bing.net/images/thumbnail.aspx?q=544146398389&amp;id=b2a9064c62532b7ea80dcc0293f9f5c5&amp;url=http%3a%2f%2floudoun.nvcc.edu%2fvetonline%2fvet105%2fpatchytwitch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4343400"/>
            <a:ext cx="2262124" cy="2324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Grooming</a:t>
            </a:r>
          </a:p>
        </p:txBody>
      </p:sp>
      <p:sp>
        <p:nvSpPr>
          <p:cNvPr id="2765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regular and consistent grooming</a:t>
            </a:r>
          </a:p>
          <a:p>
            <a:r>
              <a:rPr lang="en-US" dirty="0" smtClean="0"/>
              <a:t>Brushing</a:t>
            </a:r>
          </a:p>
          <a:p>
            <a:pPr lvl="1"/>
            <a:r>
              <a:rPr lang="en-US" dirty="0" smtClean="0"/>
              <a:t>Body</a:t>
            </a:r>
          </a:p>
          <a:p>
            <a:pPr lvl="1"/>
            <a:r>
              <a:rPr lang="en-US" dirty="0" smtClean="0"/>
              <a:t>Mane</a:t>
            </a:r>
          </a:p>
          <a:p>
            <a:pPr lvl="1"/>
            <a:r>
              <a:rPr lang="en-US" dirty="0" smtClean="0"/>
              <a:t>Tail</a:t>
            </a:r>
          </a:p>
          <a:p>
            <a:r>
              <a:rPr lang="en-US" dirty="0" smtClean="0"/>
              <a:t>Bathing</a:t>
            </a:r>
          </a:p>
          <a:p>
            <a:r>
              <a:rPr lang="en-US" dirty="0" smtClean="0"/>
              <a:t>Hoof maintenance</a:t>
            </a:r>
          </a:p>
        </p:txBody>
      </p:sp>
      <p:pic>
        <p:nvPicPr>
          <p:cNvPr id="24578" name="Picture 2" descr="http://ts1.mm.bing.net/images/thumbnail.aspx?q=764478300964&amp;id=0fa9f776be7b61853cd0a0b6a743878a&amp;url=http%3a%2f%2fwww.groomers-online.com%2fshopimages%2fproducts%2fextras%2frubber-curry-com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381000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Reproduction and Breeding</a:t>
            </a:r>
          </a:p>
        </p:txBody>
      </p:sp>
      <p:sp>
        <p:nvSpPr>
          <p:cNvPr id="3789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Horses have the lowest conception rate of all livestock</a:t>
            </a:r>
          </a:p>
          <a:p>
            <a:r>
              <a:rPr lang="en-US" smtClean="0"/>
              <a:t>50% get bred</a:t>
            </a:r>
          </a:p>
          <a:p>
            <a:r>
              <a:rPr lang="en-US" smtClean="0"/>
              <a:t>Mares estrus cycles begin at 12-15 months of age</a:t>
            </a:r>
          </a:p>
          <a:p>
            <a:r>
              <a:rPr lang="en-US" smtClean="0"/>
              <a:t>Breeding should begin between 3-4 years of age</a:t>
            </a:r>
          </a:p>
        </p:txBody>
      </p:sp>
    </p:spTree>
    <p:extLst>
      <p:ext uri="{BB962C8B-B14F-4D97-AF65-F5344CB8AC3E}">
        <p14:creationId xmlns:p14="http://schemas.microsoft.com/office/powerpoint/2010/main" val="187071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Reproduction and Breeding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Breeding age can continue into the late teens (15-18 years)</a:t>
            </a:r>
          </a:p>
          <a:p>
            <a:r>
              <a:rPr lang="en-US" smtClean="0"/>
              <a:t>Estrus cycles are every 21 days and last 4-6 days</a:t>
            </a:r>
          </a:p>
          <a:p>
            <a:r>
              <a:rPr lang="en-US" smtClean="0"/>
              <a:t>Signs: relaxed vulva, “winking,” increased urination, vocal, and slight mucous discharge from vulva</a:t>
            </a:r>
          </a:p>
        </p:txBody>
      </p:sp>
    </p:spTree>
    <p:extLst>
      <p:ext uri="{BB962C8B-B14F-4D97-AF65-F5344CB8AC3E}">
        <p14:creationId xmlns:p14="http://schemas.microsoft.com/office/powerpoint/2010/main" val="286178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Reproduction and Breeding</a:t>
            </a:r>
          </a:p>
        </p:txBody>
      </p:sp>
      <p:sp>
        <p:nvSpPr>
          <p:cNvPr id="3993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Broodmare – mare bred to foal</a:t>
            </a:r>
          </a:p>
          <a:p>
            <a:pPr lvl="1"/>
            <a:r>
              <a:rPr lang="en-US" smtClean="0"/>
              <a:t>Best kept in open pasture to allow exercise</a:t>
            </a:r>
          </a:p>
          <a:p>
            <a:pPr lvl="1"/>
            <a:r>
              <a:rPr lang="en-US" smtClean="0"/>
              <a:t>Keep with other broodmares</a:t>
            </a:r>
          </a:p>
          <a:p>
            <a:r>
              <a:rPr lang="en-US" smtClean="0"/>
              <a:t>Breeding methods:</a:t>
            </a:r>
          </a:p>
          <a:p>
            <a:pPr lvl="1"/>
            <a:r>
              <a:rPr lang="en-US" smtClean="0"/>
              <a:t>In hand breeding – handling mare and stallion to allow natural breeding</a:t>
            </a:r>
          </a:p>
          <a:p>
            <a:pPr lvl="1"/>
            <a:r>
              <a:rPr lang="en-US" smtClean="0"/>
              <a:t>In pasture breeding – turning mare and stallion out together to breed</a:t>
            </a:r>
          </a:p>
          <a:p>
            <a:pPr lvl="1"/>
            <a:r>
              <a:rPr lang="en-US" smtClean="0"/>
              <a:t>Artificial Insemination</a:t>
            </a:r>
          </a:p>
        </p:txBody>
      </p:sp>
    </p:spTree>
    <p:extLst>
      <p:ext uri="{BB962C8B-B14F-4D97-AF65-F5344CB8AC3E}">
        <p14:creationId xmlns:p14="http://schemas.microsoft.com/office/powerpoint/2010/main" val="349343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Veterinary Terminology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Sire</a:t>
            </a:r>
          </a:p>
          <a:p>
            <a:pPr lvl="1"/>
            <a:r>
              <a:rPr lang="en-US" smtClean="0"/>
              <a:t>term for a stallion that has produced a baby</a:t>
            </a:r>
          </a:p>
          <a:p>
            <a:r>
              <a:rPr lang="en-US" smtClean="0"/>
              <a:t>Foaling</a:t>
            </a:r>
          </a:p>
          <a:p>
            <a:pPr lvl="1"/>
            <a:r>
              <a:rPr lang="en-US" smtClean="0"/>
              <a:t> term for parturition (act of giving birth) in horses</a:t>
            </a:r>
          </a:p>
          <a:p>
            <a:r>
              <a:rPr lang="en-US" smtClean="0"/>
              <a:t>Foal</a:t>
            </a:r>
          </a:p>
          <a:p>
            <a:pPr lvl="1"/>
            <a:r>
              <a:rPr lang="en-US" smtClean="0"/>
              <a:t>young horse, of either gender, not yet weaned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Veterinary Care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571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924800" cy="914400"/>
          </a:xfrm>
        </p:spPr>
        <p:txBody>
          <a:bodyPr/>
          <a:lstStyle/>
          <a:p>
            <a:r>
              <a:rPr lang="en-US" sz="4000" smtClean="0"/>
              <a:t>Basic Health Care and Maintenance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924800" cy="4495800"/>
          </a:xfrm>
        </p:spPr>
        <p:txBody>
          <a:bodyPr/>
          <a:lstStyle/>
          <a:p>
            <a:r>
              <a:rPr lang="en-US" smtClean="0"/>
              <a:t>Daily monitoring</a:t>
            </a:r>
          </a:p>
          <a:p>
            <a:r>
              <a:rPr lang="en-US" smtClean="0"/>
              <a:t>Management and prevention are key</a:t>
            </a:r>
          </a:p>
          <a:p>
            <a:r>
              <a:rPr lang="en-US" smtClean="0"/>
              <a:t>Have an equine veterinarian</a:t>
            </a:r>
          </a:p>
          <a:p>
            <a:r>
              <a:rPr lang="en-US" smtClean="0"/>
              <a:t>Vaccine schedule</a:t>
            </a:r>
          </a:p>
          <a:p>
            <a:r>
              <a:rPr lang="en-US" smtClean="0"/>
              <a:t>Health program</a:t>
            </a:r>
          </a:p>
          <a:p>
            <a:r>
              <a:rPr lang="en-US" smtClean="0"/>
              <a:t>Sanitation and disinfectant program</a:t>
            </a:r>
          </a:p>
          <a:p>
            <a:r>
              <a:rPr lang="en-US" smtClean="0"/>
              <a:t>Nutritional 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Health Testing</a:t>
            </a:r>
          </a:p>
        </p:txBody>
      </p:sp>
      <p:sp>
        <p:nvSpPr>
          <p:cNvPr id="2969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Highly susceptible to contagious diseases and organisms</a:t>
            </a:r>
          </a:p>
          <a:p>
            <a:r>
              <a:rPr lang="en-US" smtClean="0"/>
              <a:t>Coggins test – every 6 months to a year</a:t>
            </a:r>
          </a:p>
          <a:p>
            <a:pPr lvl="1"/>
            <a:r>
              <a:rPr lang="en-US" smtClean="0"/>
              <a:t>Equine Infectious Anemia (EIA)</a:t>
            </a:r>
          </a:p>
        </p:txBody>
      </p:sp>
      <p:pic>
        <p:nvPicPr>
          <p:cNvPr id="22530" name="Picture 2" descr="http://ts2.mm.bing.net/images/thumbnail.aspx?q=410927890513&amp;id=e864e40aebc145040cad6927443bb028&amp;url=http%3a%2f%2fupload.wikimedia.org%2fwikipedia%2fcommons%2f6%2f61%2fCogginste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3429000"/>
            <a:ext cx="24384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Dental Care</a:t>
            </a:r>
          </a:p>
        </p:txBody>
      </p:sp>
      <p:sp>
        <p:nvSpPr>
          <p:cNvPr id="3072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Can live into their 30s</a:t>
            </a:r>
          </a:p>
          <a:p>
            <a:r>
              <a:rPr lang="en-US" smtClean="0"/>
              <a:t>Prime years are 3-12</a:t>
            </a:r>
          </a:p>
          <a:p>
            <a:r>
              <a:rPr lang="en-US" smtClean="0"/>
              <a:t>Examination of teeth determines age</a:t>
            </a:r>
          </a:p>
          <a:p>
            <a:r>
              <a:rPr lang="en-US" smtClean="0"/>
              <a:t>Appearance of temporary teeth</a:t>
            </a:r>
          </a:p>
          <a:p>
            <a:pPr lvl="1"/>
            <a:r>
              <a:rPr lang="en-US" smtClean="0"/>
              <a:t>smaller size </a:t>
            </a:r>
          </a:p>
          <a:p>
            <a:pPr lvl="1"/>
            <a:r>
              <a:rPr lang="en-US" smtClean="0"/>
              <a:t>whiter color</a:t>
            </a:r>
          </a:p>
          <a:p>
            <a:r>
              <a:rPr lang="en-US" smtClean="0"/>
              <a:t>Shape of permanent teeth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Dental Care</a:t>
            </a:r>
          </a:p>
        </p:txBody>
      </p:sp>
      <p:sp>
        <p:nvSpPr>
          <p:cNvPr id="3174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Degree of wear</a:t>
            </a:r>
          </a:p>
          <a:p>
            <a:pPr lvl="1"/>
            <a:r>
              <a:rPr lang="en-US" dirty="0" smtClean="0"/>
              <a:t>Cups wear on the inside and center of the tooth</a:t>
            </a:r>
          </a:p>
          <a:p>
            <a:r>
              <a:rPr lang="en-US" dirty="0" smtClean="0"/>
              <a:t>Adult male: 40 teeth</a:t>
            </a:r>
          </a:p>
          <a:p>
            <a:r>
              <a:rPr lang="en-US" dirty="0" smtClean="0"/>
              <a:t>Adult female: 36 teeth</a:t>
            </a:r>
          </a:p>
          <a:p>
            <a:pPr lvl="1"/>
            <a:r>
              <a:rPr lang="en-US" dirty="0" smtClean="0"/>
              <a:t>Up to age 12 – teeth are OVAL</a:t>
            </a:r>
          </a:p>
          <a:p>
            <a:pPr lvl="1"/>
            <a:r>
              <a:rPr lang="en-US" dirty="0" smtClean="0"/>
              <a:t>After 12, teeth change to TRIANGULAR shape and slant forward</a:t>
            </a:r>
          </a:p>
          <a:p>
            <a:pPr lvl="1"/>
            <a:r>
              <a:rPr lang="en-US" dirty="0" smtClean="0">
                <a:hlinkClick r:id="rId2"/>
              </a:rPr>
              <a:t>http://www.youtube.com/watch?v=nHrJkMoZk50&amp;safety_mode=true&amp;persist_safety_mode=1</a:t>
            </a:r>
            <a:r>
              <a:rPr lang="en-US" dirty="0" smtClean="0"/>
              <a:t> </a:t>
            </a:r>
          </a:p>
        </p:txBody>
      </p:sp>
      <p:pic>
        <p:nvPicPr>
          <p:cNvPr id="20482" name="Picture 2" descr="http://ts3.mm.bing.net/images/thumbnail.aspx?q=410818315526&amp;id=562195b9fdf9826cc59ec04babd78ccc&amp;url=http%3a%2f%2fwww.pamelaspantry.com%2fimages%2fhorse_teet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4495800"/>
            <a:ext cx="2209800" cy="2232121"/>
          </a:xfrm>
          <a:prstGeom prst="rect">
            <a:avLst/>
          </a:prstGeom>
          <a:noFill/>
        </p:spPr>
      </p:pic>
      <p:pic>
        <p:nvPicPr>
          <p:cNvPr id="20484" name="Picture 4" descr="http://www.horsesuppliesdirect.com.au/images/raspse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4591049"/>
            <a:ext cx="2552700" cy="2025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Hoof Care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err="1" smtClean="0"/>
              <a:t>Farrier</a:t>
            </a:r>
            <a:r>
              <a:rPr lang="en-US" dirty="0" smtClean="0"/>
              <a:t> – person who trims and shoes horses</a:t>
            </a:r>
          </a:p>
          <a:p>
            <a:r>
              <a:rPr lang="en-US" dirty="0" smtClean="0"/>
              <a:t>Trimming schedule every 4-6 weeks</a:t>
            </a:r>
          </a:p>
          <a:p>
            <a:pPr lvl="1"/>
            <a:r>
              <a:rPr lang="en-US" dirty="0" smtClean="0"/>
              <a:t>Proper length and shape</a:t>
            </a:r>
          </a:p>
          <a:p>
            <a:r>
              <a:rPr lang="en-US" dirty="0" smtClean="0"/>
              <a:t>Required hoof care is necessary for the balance and comfort of the horse</a:t>
            </a:r>
          </a:p>
          <a:p>
            <a:r>
              <a:rPr lang="en-US" dirty="0" smtClean="0"/>
              <a:t>Bare feet if on soft bedding or in pasture</a:t>
            </a:r>
          </a:p>
          <a:p>
            <a:r>
              <a:rPr lang="en-US" dirty="0" smtClean="0"/>
              <a:t>Shoes needed if on hard surfaces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Castration</a:t>
            </a:r>
          </a:p>
        </p:txBody>
      </p:sp>
      <p:sp>
        <p:nvSpPr>
          <p:cNvPr id="3379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Done around 6 months of age</a:t>
            </a:r>
          </a:p>
          <a:p>
            <a:r>
              <a:rPr lang="en-US" smtClean="0"/>
              <a:t>Done to prevent reproduction and to allow for ease of handling</a:t>
            </a:r>
          </a:p>
          <a:p>
            <a:r>
              <a:rPr lang="en-US" smtClean="0"/>
              <a:t>Performed while horse is standing</a:t>
            </a:r>
          </a:p>
          <a:p>
            <a:r>
              <a:rPr lang="en-US" smtClean="0"/>
              <a:t>Incision usually remains open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Assessment of Lameness</a:t>
            </a:r>
          </a:p>
        </p:txBody>
      </p:sp>
      <p:sp>
        <p:nvSpPr>
          <p:cNvPr id="3481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Evaluated by veterinarian</a:t>
            </a:r>
          </a:p>
          <a:p>
            <a:r>
              <a:rPr lang="en-US" smtClean="0"/>
              <a:t>WALK - 4 beat gait, very relaxed</a:t>
            </a:r>
          </a:p>
          <a:p>
            <a:r>
              <a:rPr lang="en-US" smtClean="0"/>
              <a:t>JOG - 2 beat gait for Western horses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Assessment of Lameness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TROT - 2 beat gait for English horses</a:t>
            </a:r>
          </a:p>
          <a:p>
            <a:r>
              <a:rPr lang="en-US" smtClean="0"/>
              <a:t>LOPE - 3 beat gait for Western horses</a:t>
            </a:r>
          </a:p>
          <a:p>
            <a:r>
              <a:rPr lang="en-US" smtClean="0"/>
              <a:t>CANTER - 3 beat gait for English horses</a:t>
            </a:r>
          </a:p>
          <a:p>
            <a:r>
              <a:rPr lang="en-US" smtClean="0"/>
              <a:t>GALLOP - 4 beat gait at the run</a:t>
            </a:r>
          </a:p>
          <a:p>
            <a:pPr lvl="1"/>
            <a:r>
              <a:rPr lang="en-US" sz="2000" smtClean="0"/>
              <a:t>Each foot hits the ground at a different time</a:t>
            </a:r>
          </a:p>
          <a:p>
            <a:pPr lvl="1"/>
            <a:r>
              <a:rPr lang="en-US" sz="2000" smtClean="0"/>
              <a:t>Brief time when all 4 feet are not touching the ground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Vaccinations</a:t>
            </a:r>
          </a:p>
        </p:txBody>
      </p:sp>
      <p:sp>
        <p:nvSpPr>
          <p:cNvPr id="3686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Vaccine program begins  at 4-5 months:</a:t>
            </a:r>
          </a:p>
          <a:p>
            <a:pPr lvl="1"/>
            <a:r>
              <a:rPr lang="en-US" smtClean="0"/>
              <a:t>Tetanus</a:t>
            </a:r>
          </a:p>
          <a:p>
            <a:pPr lvl="1"/>
            <a:r>
              <a:rPr lang="en-US" smtClean="0"/>
              <a:t>Flu</a:t>
            </a:r>
          </a:p>
          <a:p>
            <a:pPr lvl="1"/>
            <a:r>
              <a:rPr lang="en-US" smtClean="0"/>
              <a:t>Rhino or EHV</a:t>
            </a:r>
          </a:p>
          <a:p>
            <a:pPr lvl="1"/>
            <a:r>
              <a:rPr lang="en-US" smtClean="0"/>
              <a:t>Rabies</a:t>
            </a:r>
          </a:p>
          <a:p>
            <a:pPr lvl="1"/>
            <a:r>
              <a:rPr lang="en-US" smtClean="0"/>
              <a:t>Strangles</a:t>
            </a:r>
          </a:p>
          <a:p>
            <a:pPr lvl="1"/>
            <a:r>
              <a:rPr lang="en-US" smtClean="0"/>
              <a:t>West Nile</a:t>
            </a:r>
          </a:p>
          <a:p>
            <a:pPr lvl="1"/>
            <a:r>
              <a:rPr lang="en-US" smtClean="0"/>
              <a:t>Potomac</a:t>
            </a:r>
          </a:p>
          <a:p>
            <a:r>
              <a:rPr lang="en-US" smtClean="0"/>
              <a:t>Regular dewormer 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Veterinary Terminology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Filly</a:t>
            </a:r>
          </a:p>
          <a:p>
            <a:pPr lvl="1"/>
            <a:r>
              <a:rPr lang="en-US" smtClean="0"/>
              <a:t>young female horse</a:t>
            </a:r>
          </a:p>
          <a:p>
            <a:r>
              <a:rPr lang="en-US" smtClean="0"/>
              <a:t>Colt</a:t>
            </a:r>
          </a:p>
          <a:p>
            <a:pPr lvl="1"/>
            <a:r>
              <a:rPr lang="en-US" smtClean="0"/>
              <a:t>young male horse </a:t>
            </a:r>
          </a:p>
          <a:p>
            <a:r>
              <a:rPr lang="en-US" smtClean="0"/>
              <a:t>Gelding</a:t>
            </a:r>
          </a:p>
          <a:p>
            <a:pPr lvl="1"/>
            <a:r>
              <a:rPr lang="en-US" smtClean="0"/>
              <a:t>castrated male horse</a:t>
            </a:r>
          </a:p>
        </p:txBody>
      </p:sp>
      <p:pic>
        <p:nvPicPr>
          <p:cNvPr id="6149" name="Picture 5" descr="http://ts2.mm.bing.net/images/thumbnail.aspx?q=560973415177&amp;id=9738c4e2e7bd22117dfd7d143912b051&amp;url=http%3a%2f%2fwww.free-desktop-backgrounds.net%2ffree-desktop-wallpapers-backgrounds%2ffree-hd-desktop-wallpapers-backgrounds%2f3682612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295400"/>
            <a:ext cx="2857500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Common Diseases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Horses known to be fragile animals when it comes to diseases and injuries</a:t>
            </a:r>
          </a:p>
          <a:p>
            <a:r>
              <a:rPr lang="en-US" smtClean="0"/>
              <a:t>Digestive systems and bones easily damaged</a:t>
            </a:r>
          </a:p>
          <a:p>
            <a:r>
              <a:rPr lang="en-US" smtClean="0"/>
              <a:t>Can become gravely ill very quickly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Colic</a:t>
            </a:r>
          </a:p>
        </p:txBody>
      </p:sp>
      <p:sp>
        <p:nvSpPr>
          <p:cNvPr id="4198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Severe stomach pain that can lead to death</a:t>
            </a:r>
          </a:p>
          <a:p>
            <a:r>
              <a:rPr lang="en-US" dirty="0" smtClean="0"/>
              <a:t>Stomach and intestines can twist</a:t>
            </a:r>
          </a:p>
          <a:p>
            <a:r>
              <a:rPr lang="en-US" dirty="0" smtClean="0">
                <a:hlinkClick r:id="rId2"/>
              </a:rPr>
              <a:t>http://www.youtube.com/watch?v=SJ65h_v4KpA&amp;safety_mode=true&amp;persist_safety_mode=1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Colic</a:t>
            </a:r>
          </a:p>
        </p:txBody>
      </p:sp>
      <p:sp>
        <p:nvSpPr>
          <p:cNvPr id="4301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Causes: internal parasites, over feeding or drinking, mold or poor food sources, high fever, or eating or drinking shortly after exercise</a:t>
            </a:r>
          </a:p>
          <a:p>
            <a:r>
              <a:rPr lang="en-US" smtClean="0"/>
              <a:t>Signs: Bloated abdomen, frequent lying down and standing, rolling, kicking or biting at abdomen, sweating, restlessness, constipation,  and anorexia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Laminitis</a:t>
            </a:r>
          </a:p>
        </p:txBody>
      </p:sp>
      <p:sp>
        <p:nvSpPr>
          <p:cNvPr id="44035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Also called “founder”</a:t>
            </a:r>
          </a:p>
          <a:p>
            <a:r>
              <a:rPr lang="en-US" smtClean="0"/>
              <a:t>Inflammation of the lamina bone and tissue connecting the hoof wall to the foot</a:t>
            </a:r>
          </a:p>
        </p:txBody>
      </p:sp>
      <p:pic>
        <p:nvPicPr>
          <p:cNvPr id="8194" name="Picture 2" descr="http://ts4.mm.bing.net/images/thumbnail.aspx?q=525091550203&amp;id=53847aab32debcf2dea8169571084362&amp;url=http%3a%2f%2fwww.equinefeet.com%2fimages%2foriginals%2flaminitsi%2flaminitis1lgw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3352800"/>
            <a:ext cx="2847975" cy="2857500"/>
          </a:xfrm>
          <a:prstGeom prst="rect">
            <a:avLst/>
          </a:prstGeom>
          <a:noFill/>
        </p:spPr>
      </p:pic>
      <p:pic>
        <p:nvPicPr>
          <p:cNvPr id="8198" name="Picture 6" descr="http://ts2.mm.bing.net/images/thumbnail.aspx?q=553143248681&amp;id=5377f59ddff2d47d0f9ed5b7847a5fd4&amp;url=http%3a%2f%2fquantumvet.com%2fimages%2fnewsletter5-laminitis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3962400"/>
            <a:ext cx="2686050" cy="2019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Laminitis</a:t>
            </a:r>
          </a:p>
        </p:txBody>
      </p:sp>
      <p:sp>
        <p:nvSpPr>
          <p:cNvPr id="4505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Causes: over feeding grain or rich hay, rapid change in diet, excessive cold water amounts, inflammation of the uterus post-labor, or over work</a:t>
            </a:r>
          </a:p>
          <a:p>
            <a:r>
              <a:rPr lang="en-US" smtClean="0"/>
              <a:t>Signs: pain in hooves, reluctance to move, fever, and stand with a parked out appearance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Equine Infectious Anemia</a:t>
            </a:r>
          </a:p>
        </p:txBody>
      </p:sp>
      <p:sp>
        <p:nvSpPr>
          <p:cNvPr id="4608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EIA or Swamp Fever</a:t>
            </a:r>
          </a:p>
          <a:p>
            <a:r>
              <a:rPr lang="en-US" smtClean="0"/>
              <a:t>Virus transmitted through biting insects</a:t>
            </a:r>
          </a:p>
          <a:p>
            <a:r>
              <a:rPr lang="en-US" smtClean="0"/>
              <a:t>Can be spread by infected needles</a:t>
            </a:r>
          </a:p>
        </p:txBody>
      </p:sp>
      <p:pic>
        <p:nvPicPr>
          <p:cNvPr id="6146" name="Picture 2" descr="http://ts2.mm.bing.net/images/thumbnail.aspx?q=426389614001&amp;id=33e09254c61d0b85d6944026e53295f2&amp;url=http%3a%2f%2fsfappeal.com%2falley%2fimages%2foutdoor-decorating-mosqui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3505200"/>
            <a:ext cx="25146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Equine Infectious Anemia</a:t>
            </a:r>
          </a:p>
        </p:txBody>
      </p:sp>
      <p:sp>
        <p:nvSpPr>
          <p:cNvPr id="4710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No vaccine</a:t>
            </a:r>
          </a:p>
          <a:p>
            <a:r>
              <a:rPr lang="en-US" smtClean="0"/>
              <a:t>All horses MUST be tested yearly with a Coggins test done by the state Veterinary Lab and Department of Agriculture</a:t>
            </a:r>
          </a:p>
          <a:p>
            <a:r>
              <a:rPr lang="en-US" smtClean="0"/>
              <a:t>Required for transport and showing</a:t>
            </a:r>
          </a:p>
          <a:p>
            <a:r>
              <a:rPr lang="en-US" smtClean="0"/>
              <a:t>Signs: high fever, stiffness, weakness, weight loss, swelling, and anemia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Equine Encephalomyelitis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smtClean="0"/>
              <a:t>Equine Sleeping Sickness</a:t>
            </a:r>
          </a:p>
          <a:p>
            <a:r>
              <a:rPr lang="en-US" smtClean="0"/>
              <a:t>EEE/WEE/VEE strains</a:t>
            </a:r>
          </a:p>
          <a:p>
            <a:r>
              <a:rPr lang="en-US" smtClean="0"/>
              <a:t>Caused by a virus transmitted by mosquitoes</a:t>
            </a:r>
          </a:p>
          <a:p>
            <a:r>
              <a:rPr lang="en-US" smtClean="0"/>
              <a:t>Vaccinate yearly</a:t>
            </a:r>
          </a:p>
          <a:p>
            <a:r>
              <a:rPr lang="en-US" smtClean="0"/>
              <a:t>Use insecticides for prevention</a:t>
            </a:r>
          </a:p>
          <a:p>
            <a:r>
              <a:rPr lang="en-US" smtClean="0"/>
              <a:t>Sings: lethargic, sleepy appearance, local paralysis of lips and bladder, and anorexia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Equine Influenza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Equine Flu</a:t>
            </a:r>
          </a:p>
          <a:p>
            <a:r>
              <a:rPr lang="en-US" smtClean="0"/>
              <a:t>Highly contagious</a:t>
            </a:r>
          </a:p>
          <a:p>
            <a:r>
              <a:rPr lang="en-US" smtClean="0"/>
              <a:t>Signs: fever, anorexia, depression, rapid breathing, cough, weakness, and ocular/nasal discharge</a:t>
            </a:r>
          </a:p>
          <a:p>
            <a:r>
              <a:rPr lang="en-US" smtClean="0"/>
              <a:t>Vaccinate yearly</a:t>
            </a:r>
          </a:p>
          <a:p>
            <a:r>
              <a:rPr lang="en-US" smtClean="0"/>
              <a:t>Outbreaks can cause statewide emergencies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Common Parasites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External : </a:t>
            </a:r>
          </a:p>
          <a:p>
            <a:pPr lvl="1"/>
            <a:r>
              <a:rPr lang="en-US" smtClean="0"/>
              <a:t>Flies</a:t>
            </a:r>
          </a:p>
          <a:p>
            <a:pPr lvl="1"/>
            <a:r>
              <a:rPr lang="en-US" smtClean="0"/>
              <a:t>Mosquitoes</a:t>
            </a:r>
          </a:p>
          <a:p>
            <a:pPr lvl="1"/>
            <a:r>
              <a:rPr lang="en-US" smtClean="0"/>
              <a:t>Mites</a:t>
            </a:r>
          </a:p>
          <a:p>
            <a:pPr lvl="1"/>
            <a:r>
              <a:rPr lang="en-US" smtClean="0"/>
              <a:t>Ticks</a:t>
            </a:r>
          </a:p>
          <a:p>
            <a:pPr lvl="1"/>
            <a:r>
              <a:rPr lang="en-US" smtClean="0"/>
              <a:t>Lice</a:t>
            </a:r>
          </a:p>
          <a:p>
            <a:pPr lvl="1"/>
            <a:r>
              <a:rPr lang="en-US" smtClean="0"/>
              <a:t>Ringworm fungus</a:t>
            </a:r>
          </a:p>
        </p:txBody>
      </p:sp>
      <p:pic>
        <p:nvPicPr>
          <p:cNvPr id="2050" name="Picture 2" descr="http://ts4.mm.bing.net/images/thumbnail.aspx?q=405768572903&amp;id=4dbf239dac0cec875e5b88ae82dd6a50&amp;url=http%3a%2f%2fshellysindland.files.wordpress.com%2f2009%2f12%2fnikko-wide-shot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676400"/>
            <a:ext cx="2857500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Biology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err="1" smtClean="0"/>
              <a:t>Equus</a:t>
            </a:r>
            <a:r>
              <a:rPr lang="en-US" i="1" dirty="0" smtClean="0"/>
              <a:t> </a:t>
            </a:r>
            <a:r>
              <a:rPr lang="en-US" i="1" dirty="0" err="1" smtClean="0"/>
              <a:t>caballus</a:t>
            </a:r>
            <a:endParaRPr lang="en-US" i="1" dirty="0" smtClean="0"/>
          </a:p>
          <a:p>
            <a:r>
              <a:rPr lang="en-US" dirty="0" smtClean="0"/>
              <a:t>Herbivores</a:t>
            </a:r>
          </a:p>
          <a:p>
            <a:r>
              <a:rPr lang="en-US" dirty="0" smtClean="0"/>
              <a:t>Specialized digestive system </a:t>
            </a:r>
          </a:p>
          <a:p>
            <a:pPr lvl="1"/>
            <a:r>
              <a:rPr lang="en-US" dirty="0" err="1" smtClean="0"/>
              <a:t>nonruminant</a:t>
            </a:r>
            <a:endParaRPr lang="en-US" dirty="0" smtClean="0"/>
          </a:p>
          <a:p>
            <a:pPr lvl="1"/>
            <a:r>
              <a:rPr lang="en-US" dirty="0" smtClean="0"/>
              <a:t>enlarged </a:t>
            </a:r>
            <a:r>
              <a:rPr lang="en-US" dirty="0" err="1" smtClean="0"/>
              <a:t>cecum</a:t>
            </a:r>
            <a:endParaRPr lang="en-US" dirty="0" smtClean="0"/>
          </a:p>
          <a:p>
            <a:pPr lvl="1"/>
            <a:r>
              <a:rPr lang="en-US" dirty="0" smtClean="0"/>
              <a:t>are not capable of </a:t>
            </a:r>
          </a:p>
          <a:p>
            <a:pPr lvl="1">
              <a:buNone/>
            </a:pPr>
            <a:r>
              <a:rPr lang="en-US" dirty="0" smtClean="0"/>
              <a:t>vomiting</a:t>
            </a:r>
          </a:p>
        </p:txBody>
      </p:sp>
      <p:pic>
        <p:nvPicPr>
          <p:cNvPr id="7173" name="Picture 5" descr="http://www.horse-diseases.com/_images/horsedigestivesystemdiagrampic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3200400"/>
            <a:ext cx="4385343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Common Parasites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Internal :</a:t>
            </a:r>
          </a:p>
          <a:p>
            <a:pPr lvl="1"/>
            <a:r>
              <a:rPr lang="en-US" smtClean="0"/>
              <a:t>Roundworms</a:t>
            </a:r>
          </a:p>
          <a:p>
            <a:pPr lvl="1"/>
            <a:r>
              <a:rPr lang="en-US" smtClean="0"/>
              <a:t>Bots (flies)</a:t>
            </a:r>
          </a:p>
          <a:p>
            <a:pPr lvl="1"/>
            <a:r>
              <a:rPr lang="en-US" smtClean="0"/>
              <a:t>Pinworms</a:t>
            </a:r>
          </a:p>
          <a:p>
            <a:pPr lvl="1"/>
            <a:r>
              <a:rPr lang="en-US" smtClean="0"/>
              <a:t>Strongyles (bloodsucking worms)</a:t>
            </a:r>
          </a:p>
        </p:txBody>
      </p:sp>
      <p:pic>
        <p:nvPicPr>
          <p:cNvPr id="1026" name="Picture 2" descr="http://ts2.mm.bing.net/images/thumbnail.aspx?q=526626405525&amp;id=9e675fb30c0bfb31935b48e7737a86fa&amp;url=http%3a%2f%2fwww.vic.bvit.com.au%2fsite%2fponyclub%2fimage%2ffullsize%2f169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295400"/>
            <a:ext cx="2552700" cy="2647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Biology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Hoofed animals</a:t>
            </a:r>
          </a:p>
          <a:p>
            <a:r>
              <a:rPr lang="en-US" smtClean="0"/>
              <a:t>Very fragile legs</a:t>
            </a:r>
          </a:p>
          <a:p>
            <a:r>
              <a:rPr lang="en-US" smtClean="0"/>
              <a:t>Warm-blooded</a:t>
            </a:r>
          </a:p>
          <a:p>
            <a:r>
              <a:rPr lang="en-US" smtClean="0"/>
              <a:t>205 bones</a:t>
            </a:r>
          </a:p>
          <a:p>
            <a:r>
              <a:rPr lang="en-US" smtClean="0"/>
              <a:t>Can live into their 20s</a:t>
            </a:r>
          </a:p>
        </p:txBody>
      </p:sp>
      <p:pic>
        <p:nvPicPr>
          <p:cNvPr id="8197" name="Picture 5" descr="http://ts3.mm.bing.net/images/thumbnail.aspx?q=679039937014&amp;id=efbcd80b555f009c877e521b30f10d64&amp;url=http%3a%2f%2fvanat.cvm.umn.edu%2frun%2flrg%2520images%2fequine-skelet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739" y="1371600"/>
            <a:ext cx="3343161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Breeds of Horses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Classes according to body type, size, and use</a:t>
            </a:r>
          </a:p>
          <a:p>
            <a:pPr lvl="1"/>
            <a:r>
              <a:rPr lang="en-US" smtClean="0"/>
              <a:t>Riding horses</a:t>
            </a:r>
          </a:p>
          <a:p>
            <a:pPr lvl="1"/>
            <a:r>
              <a:rPr lang="en-US" smtClean="0"/>
              <a:t>Draft horses</a:t>
            </a:r>
          </a:p>
          <a:p>
            <a:pPr lvl="1"/>
            <a:r>
              <a:rPr lang="en-US" smtClean="0"/>
              <a:t>Ponies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2438400"/>
            <a:ext cx="24288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3733800"/>
            <a:ext cx="28860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Riding Horses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horse ridden for pleasure and showing purposes</a:t>
            </a:r>
          </a:p>
          <a:p>
            <a:r>
              <a:rPr lang="en-US" dirty="0" smtClean="0"/>
              <a:t>Are further classified by gaits and purposes they provide</a:t>
            </a:r>
          </a:p>
          <a:p>
            <a:r>
              <a:rPr lang="en-US" dirty="0" smtClean="0"/>
              <a:t>Popular breeds:</a:t>
            </a:r>
          </a:p>
          <a:p>
            <a:pPr lvl="1"/>
            <a:r>
              <a:rPr lang="en-US" dirty="0" smtClean="0"/>
              <a:t>Quarter Horse</a:t>
            </a:r>
          </a:p>
          <a:p>
            <a:pPr lvl="1"/>
            <a:r>
              <a:rPr lang="en-US" dirty="0" smtClean="0"/>
              <a:t>Paint</a:t>
            </a:r>
          </a:p>
          <a:p>
            <a:pPr lvl="1"/>
            <a:r>
              <a:rPr lang="en-US" dirty="0" smtClean="0"/>
              <a:t>Appaloosa</a:t>
            </a:r>
          </a:p>
          <a:p>
            <a:pPr lvl="1"/>
            <a:r>
              <a:rPr lang="en-US" dirty="0" smtClean="0"/>
              <a:t>Tennessee Walking Horse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Riding Horse Breeds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Quarter Horse, Arabian, </a:t>
            </a:r>
          </a:p>
          <a:p>
            <a:pPr>
              <a:buNone/>
            </a:pPr>
            <a:r>
              <a:rPr lang="en-US" dirty="0" smtClean="0"/>
              <a:t>Thoroughbred, Appaloosa</a:t>
            </a:r>
            <a:endParaRPr lang="en-US" dirty="0"/>
          </a:p>
        </p:txBody>
      </p:sp>
      <p:pic>
        <p:nvPicPr>
          <p:cNvPr id="97286" name="Picture 6" descr="http://ts3.mm.bing.net/images/thumbnail.aspx?q=413261037754&amp;id=7074607be49c8e36b7e5d6b9e57c0c94&amp;url=http%3a%2f%2fwww.adflyer.co.uk%2fDynamicContent%2fImages%2fQuarterHorse%2520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24000"/>
            <a:ext cx="2857500" cy="2647951"/>
          </a:xfrm>
          <a:prstGeom prst="rect">
            <a:avLst/>
          </a:prstGeom>
          <a:noFill/>
        </p:spPr>
      </p:pic>
      <p:pic>
        <p:nvPicPr>
          <p:cNvPr id="97288" name="Picture 8" descr="http://ts2.mm.bing.net/images/thumbnail.aspx?q=763230227653&amp;id=560a6a180eed8e9485f1df27f8842341&amp;url=http%3a%2f%2f4.bp.blogspot.com%2f_833r8w3dH6g%2fR59lzibMrBI%2fAAAAAAAAAb4%2f4WryYvapSO8%2fs400%2fBarbar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524000"/>
            <a:ext cx="3367969" cy="2819400"/>
          </a:xfrm>
          <a:prstGeom prst="rect">
            <a:avLst/>
          </a:prstGeom>
          <a:noFill/>
        </p:spPr>
      </p:pic>
      <p:pic>
        <p:nvPicPr>
          <p:cNvPr id="97290" name="Picture 10" descr="http://ts3.mm.bing.net/images/thumbnail.aspx?q=408043140030&amp;id=7f9c456235246deb7a2d311abc0f08fd&amp;url=http%3a%2f%2fi157.photobucket.com%2falbums%2ft47%2fenzoleya%2fHorses%2fhorse%2520breeds%2fappaloos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4343400"/>
            <a:ext cx="2857500" cy="196215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1524000"/>
            <a:ext cx="225063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1515</Words>
  <Application>Microsoft Office PowerPoint</Application>
  <PresentationFormat>On-screen Show (4:3)</PresentationFormat>
  <Paragraphs>321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Blank Presentation</vt:lpstr>
      <vt:lpstr>1_Blank Presentation</vt:lpstr>
      <vt:lpstr>Chapter 19</vt:lpstr>
      <vt:lpstr>Veterinary Terminology</vt:lpstr>
      <vt:lpstr>Veterinary Terminology</vt:lpstr>
      <vt:lpstr>Veterinary Terminology</vt:lpstr>
      <vt:lpstr>Biology</vt:lpstr>
      <vt:lpstr>Biology</vt:lpstr>
      <vt:lpstr>Breeds of Horses</vt:lpstr>
      <vt:lpstr>Riding Horses</vt:lpstr>
      <vt:lpstr>Common Riding Horse Breeds</vt:lpstr>
      <vt:lpstr>Gaited Horses</vt:lpstr>
      <vt:lpstr>Stock Horses</vt:lpstr>
      <vt:lpstr>Hunters and Jumpers</vt:lpstr>
      <vt:lpstr>Racehorses</vt:lpstr>
      <vt:lpstr>Ponies</vt:lpstr>
      <vt:lpstr>Draft Horses</vt:lpstr>
      <vt:lpstr>Breed Selection</vt:lpstr>
      <vt:lpstr>Nutrition</vt:lpstr>
      <vt:lpstr>Nutrition</vt:lpstr>
      <vt:lpstr>Behavior</vt:lpstr>
      <vt:lpstr>Behavior</vt:lpstr>
      <vt:lpstr>Behavior</vt:lpstr>
      <vt:lpstr>Basic Training</vt:lpstr>
      <vt:lpstr>Equipment and Housing Needs</vt:lpstr>
      <vt:lpstr>Restraint and Handling</vt:lpstr>
      <vt:lpstr>Restraint and Handling</vt:lpstr>
      <vt:lpstr>Grooming</vt:lpstr>
      <vt:lpstr>Reproduction and Breeding</vt:lpstr>
      <vt:lpstr>Reproduction and Breeding</vt:lpstr>
      <vt:lpstr>Reproduction and Breeding</vt:lpstr>
      <vt:lpstr>Veterinary Care</vt:lpstr>
      <vt:lpstr>Basic Health Care and Maintenance</vt:lpstr>
      <vt:lpstr>Health Testing</vt:lpstr>
      <vt:lpstr>Dental Care</vt:lpstr>
      <vt:lpstr>Dental Care</vt:lpstr>
      <vt:lpstr>Hoof Care</vt:lpstr>
      <vt:lpstr>Castration</vt:lpstr>
      <vt:lpstr>Assessment of Lameness</vt:lpstr>
      <vt:lpstr>Assessment of Lameness</vt:lpstr>
      <vt:lpstr>Vaccinations</vt:lpstr>
      <vt:lpstr>Common Diseases</vt:lpstr>
      <vt:lpstr>Colic</vt:lpstr>
      <vt:lpstr>Colic</vt:lpstr>
      <vt:lpstr>Laminitis</vt:lpstr>
      <vt:lpstr>Laminitis</vt:lpstr>
      <vt:lpstr>Equine Infectious Anemia</vt:lpstr>
      <vt:lpstr>Equine Infectious Anemia</vt:lpstr>
      <vt:lpstr>Equine Encephalomyelitis</vt:lpstr>
      <vt:lpstr>Equine Influenza</vt:lpstr>
      <vt:lpstr>Common Parasites</vt:lpstr>
      <vt:lpstr>Common Parasites</vt:lpstr>
    </vt:vector>
  </TitlesOfParts>
  <Company>Cengage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19</dc:title>
  <dc:creator>TL User</dc:creator>
  <cp:lastModifiedBy>Magsam, Kathleen</cp:lastModifiedBy>
  <cp:revision>30</cp:revision>
  <dcterms:created xsi:type="dcterms:W3CDTF">2010-06-23T16:14:50Z</dcterms:created>
  <dcterms:modified xsi:type="dcterms:W3CDTF">2013-07-16T10:48:47Z</dcterms:modified>
</cp:coreProperties>
</file>