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98" r:id="rId16"/>
    <p:sldId id="269" r:id="rId17"/>
    <p:sldId id="270" r:id="rId18"/>
    <p:sldId id="271" r:id="rId19"/>
    <p:sldId id="272" r:id="rId20"/>
    <p:sldId id="273" r:id="rId21"/>
    <p:sldId id="274" r:id="rId22"/>
    <p:sldId id="299" r:id="rId23"/>
    <p:sldId id="275" r:id="rId24"/>
    <p:sldId id="276" r:id="rId25"/>
    <p:sldId id="278" r:id="rId26"/>
    <p:sldId id="279" r:id="rId27"/>
    <p:sldId id="277" r:id="rId28"/>
    <p:sldId id="280" r:id="rId29"/>
    <p:sldId id="281" r:id="rId30"/>
    <p:sldId id="282" r:id="rId31"/>
    <p:sldId id="300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4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450" autoAdjust="0"/>
    <p:restoredTop sz="94660" autoAdjust="0"/>
  </p:normalViewPr>
  <p:slideViewPr>
    <p:cSldViewPr>
      <p:cViewPr>
        <p:scale>
          <a:sx n="70" d="100"/>
          <a:sy n="70" d="100"/>
        </p:scale>
        <p:origin x="-10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VanHorn_Titl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5"/>
          <p:cNvSpPr txBox="1">
            <a:spLocks noChangeArrowheads="1"/>
          </p:cNvSpPr>
          <p:nvPr/>
        </p:nvSpPr>
        <p:spPr bwMode="black">
          <a:xfrm>
            <a:off x="2230438" y="6486525"/>
            <a:ext cx="67548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solidFill>
                  <a:schemeClr val="bg1"/>
                </a:solidFill>
                <a:latin typeface="Arial" charset="0"/>
                <a:cs typeface="Arial" charset="0"/>
              </a:rPr>
              <a:t>© 2011 Cengage Learning. All Rights Reserved. May not be scanned, copied</a:t>
            </a:r>
            <a:br>
              <a:rPr lang="en-US" sz="8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800" b="1">
                <a:solidFill>
                  <a:schemeClr val="bg1"/>
                </a:solidFill>
                <a:latin typeface="Arial" charset="0"/>
                <a:cs typeface="Arial" charset="0"/>
              </a:rPr>
              <a:t>or duplicated, or posted to a publicly accessible website, in whole or in part.</a:t>
            </a:r>
          </a:p>
          <a:p>
            <a:pPr eaLnBrk="0" hangingPunct="0">
              <a:lnSpc>
                <a:spcPts val="1000"/>
              </a:lnSpc>
              <a:defRPr/>
            </a:pPr>
            <a:endParaRPr lang="en-US" sz="8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912813" y="3354388"/>
            <a:ext cx="73136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pitchFamily="34" charset="0"/>
          <a:ea typeface="ＭＳ Ｐゴシック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cs typeface="Arial" charset="0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cs typeface="Arial" charset="0"/>
              </a:rPr>
            </a:br>
            <a:r>
              <a:rPr lang="en-US" sz="800" b="1">
                <a:latin typeface="Arial" charset="0"/>
                <a:cs typeface="Arial" charset="0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pitchFamily="34" charset="0"/>
          <a:ea typeface="ＭＳ Ｐゴシック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Ev0uSpVAGA&amp;safety_mode=true&amp;persist_safety_mode=1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bv8SQaZINhc&amp;safety_mode=true&amp;persist_safety_mode=1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HM3krrV5NE&amp;safety_mode=true&amp;persist_safety_mode=1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813" y="3354388"/>
            <a:ext cx="7313612" cy="530225"/>
          </a:xfrm>
          <a:noFill/>
        </p:spPr>
        <p:txBody>
          <a:bodyPr/>
          <a:lstStyle/>
          <a:p>
            <a:r>
              <a:rPr lang="en-US" smtClean="0"/>
              <a:t>Chapter 21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1371600" y="3957638"/>
            <a:ext cx="7313613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>
                <a:solidFill>
                  <a:srgbClr val="8E4500"/>
                </a:solidFill>
              </a:rPr>
              <a:t>Swine Breed Identification and Production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Stubborn, contrary, and vocal</a:t>
            </a:r>
          </a:p>
          <a:p>
            <a:r>
              <a:rPr lang="en-US" dirty="0" smtClean="0"/>
              <a:t>Very intelligent</a:t>
            </a:r>
          </a:p>
          <a:p>
            <a:r>
              <a:rPr lang="en-US" dirty="0" smtClean="0"/>
              <a:t>Known for being aggressive</a:t>
            </a:r>
          </a:p>
          <a:p>
            <a:r>
              <a:rPr lang="en-US" dirty="0" smtClean="0"/>
              <a:t>Poor eyesight and easily scared</a:t>
            </a:r>
          </a:p>
          <a:p>
            <a:r>
              <a:rPr lang="en-US" dirty="0" smtClean="0"/>
              <a:t>Pig’s defense is its teeth</a:t>
            </a:r>
          </a:p>
          <a:p>
            <a:pPr lvl="1"/>
            <a:r>
              <a:rPr lang="en-US" dirty="0" smtClean="0"/>
              <a:t>Very fine and sharp</a:t>
            </a:r>
          </a:p>
          <a:p>
            <a:r>
              <a:rPr lang="en-US" dirty="0" smtClean="0"/>
              <a:t>Will chase people if </a:t>
            </a:r>
            <a:r>
              <a:rPr lang="en-US" dirty="0" smtClean="0"/>
              <a:t>threatened</a:t>
            </a:r>
          </a:p>
          <a:p>
            <a:r>
              <a:rPr lang="en-US" dirty="0" smtClean="0">
                <a:hlinkClick r:id="rId2"/>
              </a:rPr>
              <a:t>http://www.youtube.com/watch?v=bEv0uSpVAGA&amp;safety_mode=true&amp;persist_safety_mode=1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Training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Can be trained to move from location to location</a:t>
            </a:r>
          </a:p>
          <a:p>
            <a:r>
              <a:rPr lang="en-US" smtClean="0"/>
              <a:t>The more they are handled at a young age, the more acceptable pigs will be to handling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Equipment and Housing Needs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60-75 degree temperature</a:t>
            </a:r>
          </a:p>
          <a:p>
            <a:r>
              <a:rPr lang="en-US" smtClean="0"/>
              <a:t>Pasture or lot – fenced  areas with protection from weather</a:t>
            </a:r>
          </a:p>
          <a:p>
            <a:r>
              <a:rPr lang="en-US" smtClean="0"/>
              <a:t>10 pigs per acre</a:t>
            </a:r>
          </a:p>
          <a:p>
            <a:r>
              <a:rPr lang="en-US" smtClean="0"/>
              <a:t>7 pigs per acre with piglets</a:t>
            </a:r>
          </a:p>
          <a:p>
            <a:r>
              <a:rPr lang="en-US" smtClean="0"/>
              <a:t>Each boar needs ¼ acre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Equipment and Housing Needs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Fencing at least 3 feet high made of strong wire</a:t>
            </a:r>
          </a:p>
          <a:p>
            <a:r>
              <a:rPr lang="en-US" dirty="0" smtClean="0"/>
              <a:t>Gated areas</a:t>
            </a:r>
          </a:p>
          <a:p>
            <a:r>
              <a:rPr lang="en-US" dirty="0" smtClean="0"/>
              <a:t>Loading </a:t>
            </a:r>
            <a:r>
              <a:rPr lang="en-US" dirty="0" smtClean="0"/>
              <a:t>chutes</a:t>
            </a:r>
          </a:p>
          <a:p>
            <a:r>
              <a:rPr lang="en-US" dirty="0" smtClean="0">
                <a:hlinkClick r:id="rId2"/>
              </a:rPr>
              <a:t>http://www.youtube.com/watch?v=bv8SQaZINhc&amp;safety_mode=true&amp;persist_safety_mode=1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15365" name="Picture 5" descr="http://ts1.mm.bing.net/images/thumbnail.aspx?q=525629000788&amp;id=cbd5e04f3cb0fcf76c5ec76de5e60b7b&amp;url=http%3a%2f%2fwww.danam.dk%2fimages%2fgestation-pi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667000"/>
            <a:ext cx="3848100" cy="288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Equipment and Housing Needs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Manure disposal – good health, avoid pollution, government regulated</a:t>
            </a:r>
          </a:p>
          <a:p>
            <a:r>
              <a:rPr lang="en-US" smtClean="0"/>
              <a:t>Cleaning - cleaned easily</a:t>
            </a:r>
          </a:p>
          <a:p>
            <a:r>
              <a:rPr lang="en-US" smtClean="0"/>
              <a:t>Space - for each 30 lbs., needs 2.25 square feet of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Restraint and Handling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Can be aggressive and difficult to handle</a:t>
            </a:r>
          </a:p>
          <a:p>
            <a:pPr>
              <a:lnSpc>
                <a:spcPct val="90000"/>
              </a:lnSpc>
            </a:pPr>
            <a:r>
              <a:rPr lang="en-US" smtClean="0"/>
              <a:t>Hurdles – used to isolate pig against a wall or to move from one area to another</a:t>
            </a:r>
          </a:p>
          <a:p>
            <a:pPr>
              <a:lnSpc>
                <a:spcPct val="90000"/>
              </a:lnSpc>
            </a:pPr>
            <a:r>
              <a:rPr lang="en-US" smtClean="0"/>
              <a:t>Paddles – used in a similar manner to hurdles</a:t>
            </a:r>
          </a:p>
          <a:p>
            <a:pPr>
              <a:lnSpc>
                <a:spcPct val="90000"/>
              </a:lnSpc>
            </a:pPr>
            <a:r>
              <a:rPr lang="en-US" smtClean="0"/>
              <a:t>Restraint equipment: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Hog snare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Snubbing rope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Restraint and Handling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catch a pig, best to grasp one rear leg</a:t>
            </a:r>
          </a:p>
          <a:p>
            <a:r>
              <a:rPr lang="en-US" smtClean="0"/>
              <a:t>Piglets less than 5 lbs. can be carried like a dog</a:t>
            </a:r>
          </a:p>
          <a:p>
            <a:r>
              <a:rPr lang="en-US" smtClean="0"/>
              <a:t>Will likely squeal and become vocal</a:t>
            </a:r>
          </a:p>
        </p:txBody>
      </p:sp>
      <p:pic>
        <p:nvPicPr>
          <p:cNvPr id="18437" name="Picture 5" descr="http://ts3.mm.bing.net/images/thumbnail.aspx?q=767362798606&amp;id=90cc856002e230c9eec461349e37d7d4&amp;url=http%3a%2f%2fwww.farmerboyag.com%2fimages%2f99010006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10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Grooming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 not require routine grooming</a:t>
            </a:r>
          </a:p>
          <a:p>
            <a:r>
              <a:rPr lang="en-US" smtClean="0"/>
              <a:t>Bathe themselves in mud and water sources</a:t>
            </a:r>
          </a:p>
          <a:p>
            <a:r>
              <a:rPr lang="en-US" smtClean="0"/>
              <a:t>Show animals may require bathing</a:t>
            </a:r>
          </a:p>
          <a:p>
            <a:r>
              <a:rPr lang="en-US" smtClean="0"/>
              <a:t>Hooves may need routine trimming</a:t>
            </a:r>
          </a:p>
          <a:p>
            <a:r>
              <a:rPr lang="en-US" smtClean="0"/>
              <a:t>Teeth may need trimming if sharp edges appear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914400"/>
          </a:xfrm>
        </p:spPr>
        <p:txBody>
          <a:bodyPr/>
          <a:lstStyle/>
          <a:p>
            <a:r>
              <a:rPr lang="en-US" sz="4000" smtClean="0"/>
              <a:t>Basic Health Care and Maintenance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495800"/>
          </a:xfrm>
        </p:spPr>
        <p:txBody>
          <a:bodyPr/>
          <a:lstStyle/>
          <a:p>
            <a:r>
              <a:rPr lang="en-US" smtClean="0"/>
              <a:t>Typically raise pigs in aseptic (controlled) environments to keep disease free</a:t>
            </a:r>
          </a:p>
          <a:p>
            <a:r>
              <a:rPr lang="en-US" smtClean="0"/>
              <a:t>Specific Pathogen Free (SPF) – herds that are disease free and in excellent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Tail Docking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Clipping tail to prevent tail biting</a:t>
            </a:r>
          </a:p>
          <a:p>
            <a:r>
              <a:rPr lang="en-US" smtClean="0"/>
              <a:t>Done shortly after birth</a:t>
            </a:r>
          </a:p>
          <a:p>
            <a:r>
              <a:rPr lang="en-US" smtClean="0"/>
              <a:t>Done when teeth and umbilical cord are treated</a:t>
            </a:r>
          </a:p>
          <a:p>
            <a:r>
              <a:rPr lang="en-US" smtClean="0"/>
              <a:t>Cut about 1 inch or slightly less from tail bone</a:t>
            </a:r>
          </a:p>
          <a:p>
            <a:r>
              <a:rPr lang="en-US" smtClean="0"/>
              <a:t>Common for pigs in confinement to eat 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Veterinary Terminology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Swine or porcine</a:t>
            </a:r>
          </a:p>
          <a:p>
            <a:pPr lvl="1"/>
            <a:r>
              <a:rPr lang="en-US" dirty="0" smtClean="0"/>
              <a:t>veterinary term for pigs and hogs</a:t>
            </a:r>
          </a:p>
          <a:p>
            <a:r>
              <a:rPr lang="en-US" dirty="0" smtClean="0"/>
              <a:t>Sow</a:t>
            </a:r>
          </a:p>
          <a:p>
            <a:pPr lvl="1"/>
            <a:r>
              <a:rPr lang="en-US" dirty="0" smtClean="0"/>
              <a:t>female pig</a:t>
            </a:r>
          </a:p>
          <a:p>
            <a:r>
              <a:rPr lang="en-US" dirty="0" smtClean="0"/>
              <a:t>Boar</a:t>
            </a:r>
          </a:p>
          <a:p>
            <a:pPr lvl="1"/>
            <a:r>
              <a:rPr lang="en-US" dirty="0" smtClean="0"/>
              <a:t>male pig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200400"/>
            <a:ext cx="3152775" cy="237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 Notching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common ID method</a:t>
            </a:r>
          </a:p>
          <a:p>
            <a:r>
              <a:rPr lang="en-US" smtClean="0"/>
              <a:t>V-notcher to make cuts in ears</a:t>
            </a:r>
          </a:p>
          <a:p>
            <a:r>
              <a:rPr lang="en-US" smtClean="0"/>
              <a:t>Important in large herds</a:t>
            </a:r>
          </a:p>
          <a:p>
            <a:r>
              <a:rPr lang="en-US" smtClean="0"/>
              <a:t>Breeding stock and replacement pigs are easily identified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 Notching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Plastic ear tags can be used but tear easily</a:t>
            </a:r>
          </a:p>
          <a:p>
            <a:r>
              <a:rPr lang="en-US" smtClean="0"/>
              <a:t>Branding and tattooing can be done but hard to read</a:t>
            </a:r>
          </a:p>
          <a:p>
            <a:r>
              <a:rPr lang="en-US" smtClean="0"/>
              <a:t>Right ear is the litter number</a:t>
            </a:r>
          </a:p>
          <a:p>
            <a:r>
              <a:rPr lang="en-US" smtClean="0"/>
              <a:t>Left ear is the pig number</a:t>
            </a:r>
          </a:p>
          <a:p>
            <a:r>
              <a:rPr lang="en-US" smtClean="0"/>
              <a:t>Each number position has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Castration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Males raised for meat should be castrated before weaning</a:t>
            </a:r>
          </a:p>
          <a:p>
            <a:r>
              <a:rPr lang="en-US" smtClean="0"/>
              <a:t>Keep in clean environment</a:t>
            </a:r>
          </a:p>
          <a:p>
            <a:r>
              <a:rPr lang="en-US" smtClean="0"/>
              <a:t>Proper sanitation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Additives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Additives – substances added to feed for particular needs</a:t>
            </a:r>
          </a:p>
          <a:p>
            <a:r>
              <a:rPr lang="en-US" smtClean="0"/>
              <a:t>Standard for hogs for advantages other than nutrition</a:t>
            </a:r>
          </a:p>
          <a:p>
            <a:r>
              <a:rPr lang="en-US" smtClean="0"/>
              <a:t>Anthelmintics and antibiotics</a:t>
            </a:r>
          </a:p>
          <a:p>
            <a:pPr lvl="1"/>
            <a:r>
              <a:rPr lang="en-US" smtClean="0"/>
              <a:t>Antibiotics increase weight gain by 10% and decrease feed consumption by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Additives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Porcine somatotropin (pST) – common growth hormone</a:t>
            </a:r>
          </a:p>
          <a:p>
            <a:r>
              <a:rPr lang="en-US" smtClean="0"/>
              <a:t>Increases protein synthesis</a:t>
            </a:r>
          </a:p>
          <a:p>
            <a:r>
              <a:rPr lang="en-US" smtClean="0"/>
              <a:t>Increases feed use by 20-30%</a:t>
            </a:r>
          </a:p>
          <a:p>
            <a:r>
              <a:rPr lang="en-US" smtClean="0"/>
              <a:t>Average daily weight gain of 15-20%</a:t>
            </a:r>
          </a:p>
          <a:p>
            <a:r>
              <a:rPr lang="en-US" smtClean="0"/>
              <a:t>Improves muscle mass by 10-15%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Additives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Withdrawal time: no additives should be fed for a certain time period before slaughter</a:t>
            </a:r>
          </a:p>
          <a:p>
            <a:pPr lvl="1"/>
            <a:r>
              <a:rPr lang="en-US" smtClean="0"/>
              <a:t>Medications or other products</a:t>
            </a:r>
          </a:p>
          <a:p>
            <a:pPr lvl="1"/>
            <a:r>
              <a:rPr lang="en-US" smtClean="0"/>
              <a:t>Assures meat is drug free</a:t>
            </a:r>
          </a:p>
          <a:p>
            <a:pPr lvl="1"/>
            <a:r>
              <a:rPr lang="en-US" smtClean="0"/>
              <a:t>Labels report number of days for withdrawal times</a:t>
            </a:r>
          </a:p>
          <a:p>
            <a:pPr lvl="1"/>
            <a:r>
              <a:rPr lang="en-US" smtClean="0"/>
              <a:t>Ranges 2-70 days, depending on additive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Trimming Needle Teeth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Needle Teeth - born with 8–2 located on each side of the upper and lower jaws</a:t>
            </a:r>
          </a:p>
          <a:p>
            <a:r>
              <a:rPr lang="en-US" smtClean="0"/>
              <a:t>Sharp and long like a short needle</a:t>
            </a:r>
          </a:p>
          <a:p>
            <a:r>
              <a:rPr lang="en-US" smtClean="0"/>
              <a:t>Serve no purpose but can cause injury to the sow during nursing</a:t>
            </a:r>
          </a:p>
          <a:p>
            <a:r>
              <a:rPr lang="en-US" smtClean="0"/>
              <a:t>Clipped with forceps or nippers</a:t>
            </a:r>
          </a:p>
          <a:p>
            <a:r>
              <a:rPr lang="en-US" smtClean="0"/>
              <a:t>Done shortly after birth at same time as treating umbilical cord with iodine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Vaccinations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Vaccinate for respiratory diseases</a:t>
            </a:r>
          </a:p>
          <a:p>
            <a:pPr lvl="1"/>
            <a:r>
              <a:rPr lang="en-US" smtClean="0"/>
              <a:t>Pneumonia, rhinitis, and flu</a:t>
            </a:r>
          </a:p>
          <a:p>
            <a:r>
              <a:rPr lang="en-US" smtClean="0"/>
              <a:t>Vaccinate against intestinal diseases</a:t>
            </a:r>
          </a:p>
          <a:p>
            <a:pPr lvl="1"/>
            <a:r>
              <a:rPr lang="en-US" i="1" smtClean="0"/>
              <a:t>E.coli</a:t>
            </a:r>
            <a:r>
              <a:rPr lang="en-US" smtClean="0"/>
              <a:t> and Salmonella</a:t>
            </a:r>
          </a:p>
          <a:p>
            <a:r>
              <a:rPr lang="en-US" smtClean="0"/>
              <a:t>Vaccinate against reproductive diseases</a:t>
            </a:r>
          </a:p>
          <a:p>
            <a:pPr lvl="1"/>
            <a:r>
              <a:rPr lang="en-US" smtClean="0"/>
              <a:t>Leptospirosis, pseudo rabies, brucellosis, and parvo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Vaccinations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Vaccine programs:</a:t>
            </a:r>
          </a:p>
          <a:p>
            <a:pPr lvl="1"/>
            <a:r>
              <a:rPr lang="en-US" smtClean="0"/>
              <a:t>Breeding pigs: Vaccines 4-6 weeks prior to breeding and repeat in 3-4 weeks</a:t>
            </a:r>
          </a:p>
          <a:p>
            <a:pPr lvl="1"/>
            <a:r>
              <a:rPr lang="en-US" smtClean="0"/>
              <a:t>Vaccinate 2 weeks prior to farrowing</a:t>
            </a:r>
          </a:p>
          <a:p>
            <a:pPr lvl="1"/>
            <a:r>
              <a:rPr lang="en-US" smtClean="0"/>
              <a:t>Vaccinate 2 weeks after farrowing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Vaccinations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Piglets: vaccinate within 12 hours of birth for </a:t>
            </a:r>
            <a:r>
              <a:rPr lang="en-US" i="1" smtClean="0"/>
              <a:t>E.coli</a:t>
            </a:r>
          </a:p>
          <a:p>
            <a:r>
              <a:rPr lang="en-US" smtClean="0"/>
              <a:t>Iron injection for nutrition</a:t>
            </a:r>
          </a:p>
          <a:p>
            <a:r>
              <a:rPr lang="en-US" smtClean="0"/>
              <a:t>2 to 3-weeks-old: pneumonia and flu vaccines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Veterinary Terminology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Farrowing</a:t>
            </a:r>
          </a:p>
          <a:p>
            <a:pPr lvl="1"/>
            <a:r>
              <a:rPr lang="en-US" smtClean="0"/>
              <a:t> swine labor process</a:t>
            </a:r>
          </a:p>
          <a:p>
            <a:r>
              <a:rPr lang="en-US" smtClean="0"/>
              <a:t>Barrow</a:t>
            </a:r>
          </a:p>
          <a:p>
            <a:pPr lvl="1"/>
            <a:r>
              <a:rPr lang="en-US" smtClean="0"/>
              <a:t>young castrated male pig</a:t>
            </a:r>
          </a:p>
          <a:p>
            <a:r>
              <a:rPr lang="en-US" smtClean="0"/>
              <a:t>Stag</a:t>
            </a:r>
          </a:p>
          <a:p>
            <a:pPr lvl="1"/>
            <a:r>
              <a:rPr lang="en-US" smtClean="0"/>
              <a:t> male pig castrated after maturity</a:t>
            </a:r>
          </a:p>
          <a:p>
            <a:r>
              <a:rPr lang="en-US" smtClean="0"/>
              <a:t>Dressing</a:t>
            </a:r>
          </a:p>
          <a:p>
            <a:pPr lvl="1"/>
            <a:r>
              <a:rPr lang="en-US" smtClean="0"/>
              <a:t>amount of meat produced by one pig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Vaccinations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3-weeks-old: Salmonella</a:t>
            </a:r>
          </a:p>
          <a:p>
            <a:r>
              <a:rPr lang="en-US" smtClean="0"/>
              <a:t>Piglets begin producing antibodies at 5 to 6- weeks-old</a:t>
            </a:r>
          </a:p>
          <a:p>
            <a:r>
              <a:rPr lang="en-US" smtClean="0"/>
              <a:t>7 to 8-weeks-old: repeat and booster again in 1 month; then yearly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Reproduction and Breeding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Puberty at 4-8 months</a:t>
            </a:r>
          </a:p>
          <a:p>
            <a:r>
              <a:rPr lang="en-US" dirty="0" smtClean="0"/>
              <a:t>Gilts breed at 11-12 months (225 lbs)</a:t>
            </a:r>
          </a:p>
          <a:p>
            <a:r>
              <a:rPr lang="en-US" dirty="0" smtClean="0"/>
              <a:t>Estrus: 1-5 days (average 2-3 days)</a:t>
            </a:r>
          </a:p>
          <a:p>
            <a:pPr lvl="1"/>
            <a:r>
              <a:rPr lang="en-US" dirty="0" smtClean="0"/>
              <a:t>Restless, mount other pigs, vaginal swelling and discharge, increased urination, and vocal</a:t>
            </a:r>
          </a:p>
          <a:p>
            <a:pPr lvl="1"/>
            <a:r>
              <a:rPr lang="en-US" dirty="0" smtClean="0"/>
              <a:t>Gestation is approximately 114 days or 3 months, 3 weeks, 3 </a:t>
            </a:r>
            <a:r>
              <a:rPr lang="en-US" dirty="0" smtClean="0"/>
              <a:t>days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http://www.youtube.com/watch?v=pHM3krrV5NE&amp;safety_mode=true&amp;persist_safety_mode=1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Diseases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Highly susceptible to diseases and parasites</a:t>
            </a:r>
          </a:p>
          <a:p>
            <a:r>
              <a:rPr lang="en-US" smtClean="0"/>
              <a:t>Raised in a controlled environment when produced for human consumption</a:t>
            </a:r>
          </a:p>
          <a:p>
            <a:r>
              <a:rPr lang="en-US" smtClean="0"/>
              <a:t>Very easily stressed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Porcine Stress Syndrome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PSS</a:t>
            </a:r>
          </a:p>
          <a:p>
            <a:r>
              <a:rPr lang="en-US" smtClean="0"/>
              <a:t>Non-pathological disorder – occurs due to the conditions and environment of animal</a:t>
            </a:r>
          </a:p>
          <a:p>
            <a:r>
              <a:rPr lang="en-US" smtClean="0"/>
              <a:t>Occurs most often in heavily muscled animals</a:t>
            </a:r>
          </a:p>
          <a:p>
            <a:r>
              <a:rPr lang="en-US" smtClean="0"/>
              <a:t>Genetic</a:t>
            </a:r>
          </a:p>
          <a:p>
            <a:r>
              <a:rPr lang="en-US" smtClean="0"/>
              <a:t>Can cause sudden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Brucellosis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Bangs’s or Brucellosis – reproductive </a:t>
            </a:r>
          </a:p>
          <a:p>
            <a:r>
              <a:rPr lang="en-US" smtClean="0"/>
              <a:t>Hog Cholera – highly contagious virus</a:t>
            </a:r>
          </a:p>
          <a:p>
            <a:r>
              <a:rPr lang="en-US" smtClean="0"/>
              <a:t>Signs: fever, loss of appetite, weak, and increased thirst</a:t>
            </a:r>
          </a:p>
          <a:p>
            <a:r>
              <a:rPr lang="en-US" smtClean="0"/>
              <a:t>No treatment</a:t>
            </a:r>
          </a:p>
          <a:p>
            <a:r>
              <a:rPr lang="en-US" smtClean="0"/>
              <a:t>Must be destroyed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Leptospirosis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Bacterial disease passed in urine</a:t>
            </a:r>
          </a:p>
          <a:p>
            <a:r>
              <a:rPr lang="en-US" smtClean="0"/>
              <a:t>Signs: fever, poor appetite, bloody urine, and females abort</a:t>
            </a:r>
          </a:p>
          <a:p>
            <a:r>
              <a:rPr lang="en-US" smtClean="0"/>
              <a:t>Antibiotics may be helpful</a:t>
            </a:r>
          </a:p>
          <a:p>
            <a:r>
              <a:rPr lang="en-US" smtClean="0"/>
              <a:t>Vaccinate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Pneumonia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Pneumonia lesions – swine pneumonia that causes secondary infection</a:t>
            </a:r>
          </a:p>
          <a:p>
            <a:r>
              <a:rPr lang="en-US" smtClean="0"/>
              <a:t>Chronic cough, lung lesions</a:t>
            </a:r>
          </a:p>
          <a:p>
            <a:r>
              <a:rPr lang="en-US" smtClean="0"/>
              <a:t>Lungworms and larvae may be a cause</a:t>
            </a:r>
          </a:p>
          <a:p>
            <a:r>
              <a:rPr lang="en-US" smtClean="0"/>
              <a:t>No control methods</a:t>
            </a:r>
          </a:p>
          <a:p>
            <a:r>
              <a:rPr lang="en-US" smtClean="0"/>
              <a:t>Antibiotics for secondary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 Rabies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Viral disease attacking swine</a:t>
            </a:r>
          </a:p>
          <a:p>
            <a:r>
              <a:rPr lang="en-US" smtClean="0"/>
              <a:t>Adults may be carriers</a:t>
            </a:r>
          </a:p>
          <a:p>
            <a:r>
              <a:rPr lang="en-US" smtClean="0"/>
              <a:t>Suckling pigs usually show signs of fever, paralysis, and coma</a:t>
            </a:r>
          </a:p>
          <a:p>
            <a:r>
              <a:rPr lang="en-US" smtClean="0"/>
              <a:t>Adults abort or have stillborn piglets</a:t>
            </a:r>
          </a:p>
          <a:p>
            <a:r>
              <a:rPr lang="en-US" smtClean="0"/>
              <a:t>Nasal and oral secretions spread disease</a:t>
            </a:r>
          </a:p>
          <a:p>
            <a:r>
              <a:rPr lang="en-US" smtClean="0"/>
              <a:t>Vaccinate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Swine Dysentery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“Bloody scours”</a:t>
            </a:r>
          </a:p>
          <a:p>
            <a:r>
              <a:rPr lang="en-US" smtClean="0"/>
              <a:t>Young pigs spread by ingesting feces</a:t>
            </a:r>
          </a:p>
          <a:p>
            <a:r>
              <a:rPr lang="en-US" smtClean="0"/>
              <a:t>Late summer, early fall  outbreaks</a:t>
            </a:r>
          </a:p>
          <a:p>
            <a:r>
              <a:rPr lang="en-US" smtClean="0"/>
              <a:t>Hard to control</a:t>
            </a:r>
          </a:p>
          <a:p>
            <a:r>
              <a:rPr lang="en-US" smtClean="0"/>
              <a:t>Signs: soft feces, loss of appetite, slight fever, and bloody diarrhea</a:t>
            </a:r>
          </a:p>
          <a:p>
            <a:r>
              <a:rPr lang="en-US" smtClean="0"/>
              <a:t>Antibiotic control and sanitation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Parasites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Caused by soil or food contamination, poor sanitation, and health practices</a:t>
            </a:r>
          </a:p>
          <a:p>
            <a:r>
              <a:rPr lang="en-US" smtClean="0"/>
              <a:t>More likely in pasture than in aseptic controlled environment</a:t>
            </a:r>
          </a:p>
          <a:p>
            <a:r>
              <a:rPr lang="en-US" smtClean="0"/>
              <a:t>Internal: roundworms, tapeworms</a:t>
            </a:r>
          </a:p>
          <a:p>
            <a:r>
              <a:rPr lang="en-US" smtClean="0"/>
              <a:t>External: lice, mites</a:t>
            </a:r>
          </a:p>
          <a:p>
            <a:pPr lvl="1"/>
            <a:r>
              <a:rPr lang="en-US" smtClean="0"/>
              <a:t>Mange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Biology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Gestation – 114 days</a:t>
            </a:r>
          </a:p>
          <a:p>
            <a:r>
              <a:rPr lang="en-US" dirty="0" smtClean="0"/>
              <a:t>Farrow 7-12 piglets twice a year</a:t>
            </a:r>
          </a:p>
          <a:p>
            <a:r>
              <a:rPr lang="en-US" dirty="0" smtClean="0"/>
              <a:t>Dressing yields 65-80% of their weight</a:t>
            </a:r>
          </a:p>
          <a:p>
            <a:r>
              <a:rPr lang="en-US" dirty="0" err="1" smtClean="0"/>
              <a:t>Monogastric</a:t>
            </a:r>
            <a:r>
              <a:rPr lang="en-US" dirty="0" smtClean="0"/>
              <a:t> stomach</a:t>
            </a:r>
          </a:p>
          <a:p>
            <a:r>
              <a:rPr lang="en-US" dirty="0" smtClean="0"/>
              <a:t>220-240 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Swine Production Industry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Developed from Wild Boars</a:t>
            </a:r>
          </a:p>
          <a:p>
            <a:r>
              <a:rPr lang="en-US" smtClean="0"/>
              <a:t>70 million pigs in the U.S.</a:t>
            </a:r>
          </a:p>
          <a:p>
            <a:r>
              <a:rPr lang="en-US" smtClean="0"/>
              <a:t>2nd largest livestock industry in the U.S.</a:t>
            </a:r>
          </a:p>
          <a:p>
            <a:r>
              <a:rPr lang="en-US" smtClean="0"/>
              <a:t>Convert food to meat</a:t>
            </a:r>
          </a:p>
          <a:p>
            <a:r>
              <a:rPr lang="en-US" smtClean="0"/>
              <a:t>Feed less food and produce larger amounts of meat</a:t>
            </a:r>
          </a:p>
          <a:p>
            <a:pPr lvl="1"/>
            <a:r>
              <a:rPr lang="en-US" smtClean="0"/>
              <a:t>Less than 5 lbs. of feed per 1 lb. pork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Swine Production Industry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USA Pork Production </a:t>
            </a:r>
          </a:p>
          <a:p>
            <a:pPr lvl="1"/>
            <a:r>
              <a:rPr lang="en-US" smtClean="0"/>
              <a:t>USA second in the world</a:t>
            </a:r>
          </a:p>
          <a:p>
            <a:pPr lvl="2"/>
            <a:r>
              <a:rPr lang="en-US" smtClean="0"/>
              <a:t>China is number one</a:t>
            </a:r>
          </a:p>
          <a:p>
            <a:pPr lvl="1"/>
            <a:r>
              <a:rPr lang="en-US" smtClean="0"/>
              <a:t>Corn Belt</a:t>
            </a:r>
          </a:p>
          <a:p>
            <a:pPr lvl="2"/>
            <a:r>
              <a:rPr lang="en-US" smtClean="0"/>
              <a:t>Iowa, Illinois, Minnesota, Nebraska, Indiana, North Carolina, Missouri</a:t>
            </a:r>
          </a:p>
          <a:p>
            <a:pPr lvl="2"/>
            <a:r>
              <a:rPr lang="en-US" smtClean="0"/>
              <a:t>Feed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914400"/>
          </a:xfrm>
        </p:spPr>
        <p:txBody>
          <a:bodyPr/>
          <a:lstStyle/>
          <a:p>
            <a:r>
              <a:rPr lang="en-US" sz="4000" smtClean="0"/>
              <a:t>Swine Production Methods and Systems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495800"/>
          </a:xfrm>
        </p:spPr>
        <p:txBody>
          <a:bodyPr/>
          <a:lstStyle/>
          <a:p>
            <a:r>
              <a:rPr lang="en-US" smtClean="0"/>
              <a:t>Small farms to large factory farms</a:t>
            </a:r>
          </a:p>
          <a:p>
            <a:r>
              <a:rPr lang="en-US" smtClean="0"/>
              <a:t>Contracted by companies, markets, or grocery stores</a:t>
            </a:r>
          </a:p>
          <a:p>
            <a:r>
              <a:rPr lang="en-US" smtClean="0"/>
              <a:t>Due to disease susceptibility, most are raised in isolation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Feeder Pig Production Systems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Feeder pig weighs 40 lbs at weaning</a:t>
            </a:r>
          </a:p>
          <a:p>
            <a:r>
              <a:rPr lang="en-US" smtClean="0"/>
              <a:t>Herd of brood sows to breed and farrow a litter</a:t>
            </a:r>
          </a:p>
          <a:p>
            <a:r>
              <a:rPr lang="en-US" smtClean="0"/>
              <a:t>Artificial insemination breeding</a:t>
            </a:r>
          </a:p>
          <a:p>
            <a:r>
              <a:rPr lang="en-US" smtClean="0"/>
              <a:t>Produced in aseptic confinement</a:t>
            </a:r>
          </a:p>
          <a:p>
            <a:r>
              <a:rPr lang="en-US" smtClean="0"/>
              <a:t>Sold to feed until market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Finishing System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Feeder pigs to market size</a:t>
            </a:r>
          </a:p>
          <a:p>
            <a:r>
              <a:rPr lang="en-US" smtClean="0"/>
              <a:t>Market size: 220-240 lbs</a:t>
            </a:r>
          </a:p>
          <a:p>
            <a:r>
              <a:rPr lang="en-US" smtClean="0"/>
              <a:t>Best weight gain on minimum costs</a:t>
            </a:r>
          </a:p>
          <a:p>
            <a:r>
              <a:rPr lang="en-US" smtClean="0"/>
              <a:t>Most common type of swine producing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Farrow to Finish Systems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Farrowed and fed to market size on same farm</a:t>
            </a:r>
          </a:p>
          <a:p>
            <a:r>
              <a:rPr lang="en-US" smtClean="0"/>
              <a:t>Less specialized area</a:t>
            </a:r>
          </a:p>
          <a:p>
            <a:r>
              <a:rPr lang="en-US" smtClean="0"/>
              <a:t>Must have 2 facilities</a:t>
            </a:r>
          </a:p>
          <a:p>
            <a:pPr lvl="1"/>
            <a:r>
              <a:rPr lang="en-US" smtClean="0"/>
              <a:t>farrowing</a:t>
            </a:r>
          </a:p>
          <a:p>
            <a:pPr lvl="1"/>
            <a:r>
              <a:rPr lang="en-US" smtClean="0"/>
              <a:t>feeding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Breeds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Swine, pigs, or hogs</a:t>
            </a:r>
          </a:p>
          <a:p>
            <a:r>
              <a:rPr lang="en-US" smtClean="0"/>
              <a:t>Meat – pork or bacon</a:t>
            </a:r>
          </a:p>
          <a:p>
            <a:pPr lvl="1"/>
            <a:r>
              <a:rPr lang="en-US" smtClean="0"/>
              <a:t>“other white meat”</a:t>
            </a:r>
          </a:p>
          <a:p>
            <a:r>
              <a:rPr lang="en-US" smtClean="0"/>
              <a:t>Many hybrid breeds being developed based on specific traits</a:t>
            </a:r>
          </a:p>
          <a:p>
            <a:r>
              <a:rPr lang="en-US" smtClean="0"/>
              <a:t>Vary in size from 50 lbs. (Vietnamese Potbellied Pig) to several hundred lbs. (Yorkshire or Landrace)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Breed Selection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Meat type hogs</a:t>
            </a:r>
          </a:p>
          <a:p>
            <a:pPr lvl="1"/>
            <a:r>
              <a:rPr lang="en-US" smtClean="0"/>
              <a:t>Large amount of meat (ham)</a:t>
            </a:r>
          </a:p>
          <a:p>
            <a:pPr lvl="1"/>
            <a:r>
              <a:rPr lang="en-US" smtClean="0"/>
              <a:t>Muscular</a:t>
            </a:r>
          </a:p>
          <a:p>
            <a:pPr lvl="1"/>
            <a:r>
              <a:rPr lang="en-US" smtClean="0"/>
              <a:t>Cuts of meat: ham, loins, roasts</a:t>
            </a:r>
          </a:p>
          <a:p>
            <a:pPr lvl="1"/>
            <a:r>
              <a:rPr lang="en-US" smtClean="0"/>
              <a:t>Meatiness – measured amount of meat</a:t>
            </a:r>
          </a:p>
          <a:p>
            <a:pPr lvl="1"/>
            <a:r>
              <a:rPr lang="en-US" smtClean="0"/>
              <a:t>Lean meter used to measure difference between fat vs.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Breed Selection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Bacon type hog</a:t>
            </a:r>
          </a:p>
          <a:p>
            <a:pPr lvl="1"/>
            <a:r>
              <a:rPr lang="en-US" smtClean="0"/>
              <a:t>Large amount of fat (bacon)</a:t>
            </a:r>
          </a:p>
          <a:p>
            <a:pPr lvl="1"/>
            <a:r>
              <a:rPr lang="en-US" smtClean="0"/>
              <a:t>Are fatter than they are muscular</a:t>
            </a:r>
          </a:p>
          <a:p>
            <a:pPr lvl="1"/>
            <a:r>
              <a:rPr lang="en-US" smtClean="0"/>
              <a:t>Probe - tool for measuring thickness of back fat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581400"/>
            <a:ext cx="385301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Nutrition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Sow – feed ad lib to stimulate milk production</a:t>
            </a:r>
          </a:p>
          <a:p>
            <a:r>
              <a:rPr lang="en-US" smtClean="0"/>
              <a:t>Decrease food first 3 days after farrowing</a:t>
            </a:r>
          </a:p>
          <a:p>
            <a:r>
              <a:rPr lang="en-US" smtClean="0"/>
              <a:t>Slowly increase over next 2 weeks to full amount</a:t>
            </a:r>
          </a:p>
          <a:p>
            <a:r>
              <a:rPr lang="en-US" smtClean="0"/>
              <a:t>Lactating sow feed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Nutrition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Piglets – nurse every 2 hours</a:t>
            </a:r>
          </a:p>
          <a:p>
            <a:r>
              <a:rPr lang="en-US" smtClean="0"/>
              <a:t>Begin eating baby pig feed in 7-10 days</a:t>
            </a:r>
          </a:p>
          <a:p>
            <a:r>
              <a:rPr lang="en-US" smtClean="0"/>
              <a:t>20% protein content</a:t>
            </a:r>
          </a:p>
          <a:p>
            <a:r>
              <a:rPr lang="en-US" smtClean="0"/>
              <a:t>Fully wean around 3-weeks-old</a:t>
            </a:r>
          </a:p>
          <a:p>
            <a:r>
              <a:rPr lang="en-US" smtClean="0"/>
              <a:t>Meal form mixed with dry whey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1417</Words>
  <Application>Microsoft Office PowerPoint</Application>
  <PresentationFormat>On-screen Show (4:3)</PresentationFormat>
  <Paragraphs>254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ＭＳ Ｐゴシック</vt:lpstr>
      <vt:lpstr>Calibri</vt:lpstr>
      <vt:lpstr>Blank Presentation</vt:lpstr>
      <vt:lpstr>1_Blank Presentation</vt:lpstr>
      <vt:lpstr>Chapter 21</vt:lpstr>
      <vt:lpstr>Veterinary Terminology</vt:lpstr>
      <vt:lpstr>Veterinary Terminology</vt:lpstr>
      <vt:lpstr>Biology</vt:lpstr>
      <vt:lpstr>Breeds</vt:lpstr>
      <vt:lpstr>Breed Selection</vt:lpstr>
      <vt:lpstr>Breed Selection</vt:lpstr>
      <vt:lpstr>Nutrition</vt:lpstr>
      <vt:lpstr>Nutrition</vt:lpstr>
      <vt:lpstr>Behavior</vt:lpstr>
      <vt:lpstr>Basic Training</vt:lpstr>
      <vt:lpstr>Equipment and Housing Needs</vt:lpstr>
      <vt:lpstr>Equipment and Housing Needs</vt:lpstr>
      <vt:lpstr>Equipment and Housing Needs</vt:lpstr>
      <vt:lpstr>Restraint and Handling</vt:lpstr>
      <vt:lpstr>Restraint and Handling</vt:lpstr>
      <vt:lpstr>Grooming</vt:lpstr>
      <vt:lpstr>Basic Health Care and Maintenance</vt:lpstr>
      <vt:lpstr>Tail Docking</vt:lpstr>
      <vt:lpstr>Ear Notching</vt:lpstr>
      <vt:lpstr>Ear Notching</vt:lpstr>
      <vt:lpstr>Castration</vt:lpstr>
      <vt:lpstr>Additives</vt:lpstr>
      <vt:lpstr>Additives</vt:lpstr>
      <vt:lpstr>Additives</vt:lpstr>
      <vt:lpstr>Trimming Needle Teeth</vt:lpstr>
      <vt:lpstr>Vaccinations</vt:lpstr>
      <vt:lpstr>Vaccinations</vt:lpstr>
      <vt:lpstr>Vaccinations</vt:lpstr>
      <vt:lpstr>Vaccinations</vt:lpstr>
      <vt:lpstr>Reproduction and Breeding</vt:lpstr>
      <vt:lpstr>Common Diseases</vt:lpstr>
      <vt:lpstr>Porcine Stress Syndrome</vt:lpstr>
      <vt:lpstr>Brucellosis</vt:lpstr>
      <vt:lpstr>Leptospirosis</vt:lpstr>
      <vt:lpstr>Pneumonia</vt:lpstr>
      <vt:lpstr>Pseudo Rabies</vt:lpstr>
      <vt:lpstr>Swine Dysentery</vt:lpstr>
      <vt:lpstr>Common Parasites</vt:lpstr>
      <vt:lpstr>Swine Production Industry</vt:lpstr>
      <vt:lpstr>Swine Production Industry</vt:lpstr>
      <vt:lpstr>Swine Production Methods and Systems</vt:lpstr>
      <vt:lpstr>Feeder Pig Production Systems</vt:lpstr>
      <vt:lpstr>Finishing System</vt:lpstr>
      <vt:lpstr>Farrow to Finish Systems</vt:lpstr>
    </vt:vector>
  </TitlesOfParts>
  <Company>Cengage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dc:creator>TL User</dc:creator>
  <cp:lastModifiedBy>kmagsam</cp:lastModifiedBy>
  <cp:revision>28</cp:revision>
  <dcterms:created xsi:type="dcterms:W3CDTF">2010-06-25T13:40:22Z</dcterms:created>
  <dcterms:modified xsi:type="dcterms:W3CDTF">2011-03-11T18:15:44Z</dcterms:modified>
</cp:coreProperties>
</file>