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9" r:id="rId19"/>
    <p:sldId id="280" r:id="rId20"/>
    <p:sldId id="281" r:id="rId21"/>
    <p:sldId id="282" r:id="rId22"/>
    <p:sldId id="283" r:id="rId23"/>
    <p:sldId id="296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B71"/>
    <a:srgbClr val="8E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660" autoAdjust="0"/>
  </p:normalViewPr>
  <p:slideViewPr>
    <p:cSldViewPr>
      <p:cViewPr>
        <p:scale>
          <a:sx n="70" d="100"/>
          <a:sy n="70" d="100"/>
        </p:scale>
        <p:origin x="-3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E0BD-CA75-4B7D-BEFB-F3AD26212423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7AD67-B0E6-4FBC-B80B-ED52D251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9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VanHorn_TitleMaster.jpg                                        00408D82Macintosh HD                   7C26315B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5"/>
          <p:cNvSpPr txBox="1">
            <a:spLocks noChangeArrowheads="1"/>
          </p:cNvSpPr>
          <p:nvPr/>
        </p:nvSpPr>
        <p:spPr bwMode="black">
          <a:xfrm>
            <a:off x="2230438" y="6486525"/>
            <a:ext cx="67548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© 2011 Cengage Learning. All Rights Reserved. May not be scanned, copied</a:t>
            </a:r>
            <a:b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or duplicated, or posted to a publicly accessible website, in whole or in part.</a:t>
            </a:r>
          </a:p>
          <a:p>
            <a:pPr eaLnBrk="0" hangingPunct="0">
              <a:lnSpc>
                <a:spcPts val="1000"/>
              </a:lnSpc>
              <a:defRPr/>
            </a:pPr>
            <a:endParaRPr lang="en-US" sz="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912813" y="3354388"/>
            <a:ext cx="73136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7" descr="VanHorn_SlideMaster.jpg                                        00408D82Macintosh HD                   7C26315B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5334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" name="Text Box 55"/>
          <p:cNvSpPr txBox="1">
            <a:spLocks noChangeArrowheads="1"/>
          </p:cNvSpPr>
          <p:nvPr/>
        </p:nvSpPr>
        <p:spPr bwMode="black">
          <a:xfrm>
            <a:off x="2206625" y="6486525"/>
            <a:ext cx="67548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800" b="1">
                <a:latin typeface="Arial" charset="0"/>
                <a:cs typeface="Arial" charset="0"/>
              </a:rPr>
              <a:t>© 2011 Cengage Learning. All Rights Reserved. May not be scanned, copied</a:t>
            </a:r>
            <a:br>
              <a:rPr lang="en-US" sz="800" b="1">
                <a:latin typeface="Arial" charset="0"/>
                <a:cs typeface="Arial" charset="0"/>
              </a:rPr>
            </a:br>
            <a:r>
              <a:rPr lang="en-US" sz="800" b="1">
                <a:latin typeface="Arial" charset="0"/>
                <a:cs typeface="Arial" charset="0"/>
              </a:rPr>
              <a:t>or duplicated, or posted to a publicly accessible website, in whole or in part.</a:t>
            </a:r>
          </a:p>
          <a:p>
            <a:pPr eaLnBrk="0" hangingPunct="0">
              <a:defRPr/>
            </a:pPr>
            <a:endParaRPr lang="en-US" sz="800" b="1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3354388"/>
            <a:ext cx="7313612" cy="530225"/>
          </a:xfrm>
          <a:noFill/>
        </p:spPr>
        <p:txBody>
          <a:bodyPr/>
          <a:lstStyle/>
          <a:p>
            <a:r>
              <a:rPr lang="en-US" smtClean="0"/>
              <a:t>Chapter 22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2813" y="3957638"/>
            <a:ext cx="7313612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solidFill>
                  <a:srgbClr val="8E4500"/>
                </a:solidFill>
              </a:rPr>
              <a:t>Sheep Breed Identification and Production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and Housing Needs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Free stalls for does</a:t>
            </a:r>
          </a:p>
          <a:p>
            <a:r>
              <a:rPr lang="en-US" smtClean="0"/>
              <a:t>Loose housing for young</a:t>
            </a:r>
          </a:p>
          <a:p>
            <a:r>
              <a:rPr lang="en-US" smtClean="0"/>
              <a:t>Goats kept inside should be dehorned to prevent injury</a:t>
            </a:r>
          </a:p>
          <a:p>
            <a:r>
              <a:rPr lang="en-US" smtClean="0"/>
              <a:t>Fencing - 60 inches or higher with 4-5 inches between strands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Restraint and Handling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Important to stay calm, quiet, and gentle</a:t>
            </a:r>
          </a:p>
          <a:p>
            <a:r>
              <a:rPr lang="en-US" smtClean="0"/>
              <a:t>Sheep can be easily injured</a:t>
            </a:r>
          </a:p>
          <a:p>
            <a:r>
              <a:rPr lang="en-US" smtClean="0"/>
              <a:t>Wool coat can be easily overheated</a:t>
            </a:r>
          </a:p>
          <a:p>
            <a:r>
              <a:rPr lang="en-US" smtClean="0"/>
              <a:t>Capturing a sheep – best done within herd</a:t>
            </a:r>
          </a:p>
          <a:p>
            <a:pPr lvl="1"/>
            <a:r>
              <a:rPr lang="en-US" smtClean="0"/>
              <a:t>“Rump”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Grooming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breeds require regular shearing</a:t>
            </a:r>
          </a:p>
          <a:p>
            <a:pPr lvl="1"/>
            <a:r>
              <a:rPr lang="en-US" smtClean="0"/>
              <a:t>Carefully done with clippers or shears </a:t>
            </a:r>
          </a:p>
          <a:p>
            <a:pPr lvl="1"/>
            <a:r>
              <a:rPr lang="en-US" smtClean="0"/>
              <a:t>Usually done several times a year</a:t>
            </a:r>
          </a:p>
          <a:p>
            <a:pPr lvl="1"/>
            <a:r>
              <a:rPr lang="en-US" smtClean="0"/>
              <a:t>Involves electric shears, shearing blades, trimmer disinfectant, shearing tables or chutes, blankets, and hoods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r>
              <a:rPr lang="en-US" sz="4000" smtClean="0"/>
              <a:t>Basic Health Care and Maintenance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495800"/>
          </a:xfrm>
        </p:spPr>
        <p:txBody>
          <a:bodyPr/>
          <a:lstStyle/>
          <a:p>
            <a:r>
              <a:rPr lang="en-US" smtClean="0"/>
              <a:t>Signs of unhealthy sheep:</a:t>
            </a:r>
          </a:p>
          <a:p>
            <a:pPr lvl="1"/>
            <a:r>
              <a:rPr lang="en-US" smtClean="0"/>
              <a:t>Poor wool or coat quality, loss of wool, discharge from eyes and nose, pale mucous membranes, anorexia, diarrhea, and standing alone from flock</a:t>
            </a:r>
          </a:p>
          <a:p>
            <a:r>
              <a:rPr lang="en-US" smtClean="0"/>
              <a:t>Important to quarantine new sheep for 30 days</a:t>
            </a:r>
          </a:p>
          <a:p>
            <a:r>
              <a:rPr lang="en-US" smtClean="0"/>
              <a:t>Yearly physical exams; updated vaccines</a:t>
            </a:r>
          </a:p>
          <a:p>
            <a:r>
              <a:rPr lang="en-US" smtClean="0"/>
              <a:t>Dewormers every 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Vaccinations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Programs will vary based on location and veterinarian recommendations</a:t>
            </a:r>
          </a:p>
          <a:p>
            <a:r>
              <a:rPr lang="en-US" smtClean="0"/>
              <a:t>Lambs should begin program between 6-8 weeks old</a:t>
            </a:r>
          </a:p>
          <a:p>
            <a:r>
              <a:rPr lang="en-US" smtClean="0"/>
              <a:t>Breeding programs may require boosters every 6 months – year or yearly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Breeding and Reproduction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Ewes reach maturity at 8-10 months</a:t>
            </a:r>
          </a:p>
          <a:p>
            <a:r>
              <a:rPr lang="en-US" smtClean="0"/>
              <a:t>Rams reach maturity at 5-7 months</a:t>
            </a:r>
          </a:p>
          <a:p>
            <a:r>
              <a:rPr lang="en-US" smtClean="0"/>
              <a:t>Breeding begins at 2-years-old</a:t>
            </a:r>
          </a:p>
          <a:p>
            <a:r>
              <a:rPr lang="en-US" smtClean="0"/>
              <a:t>Estrus last 30 hours and cycles every 16-17 days</a:t>
            </a:r>
          </a:p>
          <a:p>
            <a:r>
              <a:rPr lang="en-US" smtClean="0"/>
              <a:t>Gestation length: 148-150 days</a:t>
            </a:r>
          </a:p>
          <a:p>
            <a:r>
              <a:rPr lang="en-US" smtClean="0"/>
              <a:t>Show no signs of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Foot Rot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Also called an abscess</a:t>
            </a:r>
          </a:p>
          <a:p>
            <a:r>
              <a:rPr lang="en-US" smtClean="0"/>
              <a:t>Cause</a:t>
            </a:r>
          </a:p>
          <a:p>
            <a:pPr lvl="1"/>
            <a:r>
              <a:rPr lang="en-US" smtClean="0"/>
              <a:t>Germ that gets in a scrape or cut</a:t>
            </a:r>
          </a:p>
          <a:p>
            <a:pPr lvl="1"/>
            <a:r>
              <a:rPr lang="en-US" smtClean="0"/>
              <a:t>Infection results in lameness, limping</a:t>
            </a:r>
          </a:p>
          <a:p>
            <a:r>
              <a:rPr lang="en-US" smtClean="0"/>
              <a:t>Treatment/Prevention</a:t>
            </a:r>
          </a:p>
          <a:p>
            <a:pPr lvl="1"/>
            <a:r>
              <a:rPr lang="en-US" smtClean="0"/>
              <a:t>Trim away decaying area</a:t>
            </a:r>
          </a:p>
          <a:p>
            <a:pPr lvl="1"/>
            <a:r>
              <a:rPr lang="en-US" smtClean="0"/>
              <a:t>Apply antiseptic</a:t>
            </a:r>
          </a:p>
          <a:p>
            <a:pPr lvl="1"/>
            <a:r>
              <a:rPr lang="en-US" smtClean="0"/>
              <a:t>Keep pen clean and 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Mastitis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Udder infection</a:t>
            </a:r>
          </a:p>
          <a:p>
            <a:r>
              <a:rPr lang="en-US" smtClean="0"/>
              <a:t>Bacteria enters end of teat</a:t>
            </a:r>
          </a:p>
          <a:p>
            <a:r>
              <a:rPr lang="en-US" smtClean="0"/>
              <a:t>Udder may feel hard and be hard to the touch</a:t>
            </a:r>
          </a:p>
          <a:p>
            <a:r>
              <a:rPr lang="en-US" smtClean="0"/>
              <a:t>Treat with antibiotics and consult a veterinarian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Actinobacillosis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mtClean="0"/>
              <a:t>“Lumpy jaw”</a:t>
            </a:r>
          </a:p>
          <a:p>
            <a:r>
              <a:rPr lang="en-US" smtClean="0"/>
              <a:t>Affects the head and jaw</a:t>
            </a:r>
          </a:p>
          <a:p>
            <a:r>
              <a:rPr lang="en-US" smtClean="0"/>
              <a:t>Causes tumor like lumps of yellow pus to build up within jaw</a:t>
            </a:r>
          </a:p>
          <a:p>
            <a:r>
              <a:rPr lang="en-US" smtClean="0"/>
              <a:t>Infection spreads to muscles, organs, and tissues</a:t>
            </a:r>
          </a:p>
          <a:p>
            <a:r>
              <a:rPr lang="en-US" smtClean="0"/>
              <a:t>CANNOT be used for human consumption</a:t>
            </a:r>
          </a:p>
          <a:p>
            <a:r>
              <a:rPr lang="en-US" smtClean="0"/>
              <a:t>Not fatal but can spread to other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Actinomycosis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“Wooden tongue”</a:t>
            </a:r>
          </a:p>
          <a:p>
            <a:pPr>
              <a:lnSpc>
                <a:spcPct val="90000"/>
              </a:lnSpc>
            </a:pPr>
            <a:r>
              <a:rPr lang="en-US" smtClean="0"/>
              <a:t>Lesions on head and swelling at lymph nodes on neck</a:t>
            </a:r>
          </a:p>
          <a:p>
            <a:pPr>
              <a:lnSpc>
                <a:spcPct val="90000"/>
              </a:lnSpc>
            </a:pPr>
            <a:r>
              <a:rPr lang="en-US" smtClean="0"/>
              <a:t>Hard lesions on tongue</a:t>
            </a:r>
          </a:p>
          <a:p>
            <a:pPr>
              <a:lnSpc>
                <a:spcPct val="90000"/>
              </a:lnSpc>
            </a:pPr>
            <a:r>
              <a:rPr lang="en-US" smtClean="0"/>
              <a:t>Difficult to eat</a:t>
            </a:r>
          </a:p>
          <a:p>
            <a:pPr>
              <a:lnSpc>
                <a:spcPct val="90000"/>
              </a:lnSpc>
            </a:pPr>
            <a:r>
              <a:rPr lang="en-US" smtClean="0"/>
              <a:t>Loss of weight</a:t>
            </a:r>
          </a:p>
          <a:p>
            <a:pPr>
              <a:lnSpc>
                <a:spcPct val="90000"/>
              </a:lnSpc>
            </a:pPr>
            <a:r>
              <a:rPr lang="en-US" smtClean="0"/>
              <a:t>Death</a:t>
            </a:r>
          </a:p>
          <a:p>
            <a:pPr>
              <a:lnSpc>
                <a:spcPct val="90000"/>
              </a:lnSpc>
            </a:pPr>
            <a:r>
              <a:rPr lang="en-US" smtClean="0"/>
              <a:t>Isolate from herd</a:t>
            </a:r>
          </a:p>
          <a:p>
            <a:pPr>
              <a:lnSpc>
                <a:spcPct val="90000"/>
              </a:lnSpc>
            </a:pPr>
            <a:r>
              <a:rPr lang="en-US" smtClean="0"/>
              <a:t>Contamination through feed and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Veterinary Terminology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Ovine</a:t>
            </a:r>
          </a:p>
          <a:p>
            <a:pPr lvl="1"/>
            <a:r>
              <a:rPr lang="en-US" smtClean="0"/>
              <a:t>veterinary term for sheep</a:t>
            </a:r>
          </a:p>
          <a:p>
            <a:r>
              <a:rPr lang="en-US" smtClean="0"/>
              <a:t>Ewe</a:t>
            </a:r>
          </a:p>
          <a:p>
            <a:pPr lvl="1"/>
            <a:r>
              <a:rPr lang="en-US" smtClean="0"/>
              <a:t>adult female</a:t>
            </a:r>
          </a:p>
          <a:p>
            <a:r>
              <a:rPr lang="en-US" smtClean="0"/>
              <a:t>Ram</a:t>
            </a:r>
          </a:p>
          <a:p>
            <a:pPr lvl="1"/>
            <a:r>
              <a:rPr lang="en-US" smtClean="0"/>
              <a:t>adult male</a:t>
            </a:r>
          </a:p>
          <a:p>
            <a:r>
              <a:rPr lang="en-US" smtClean="0"/>
              <a:t>Lamb</a:t>
            </a:r>
          </a:p>
          <a:p>
            <a:pPr lvl="1"/>
            <a:r>
              <a:rPr lang="en-US" smtClean="0"/>
              <a:t>young sheep under a year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 Tongue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Viral disease spread by gnats</a:t>
            </a:r>
          </a:p>
          <a:p>
            <a:r>
              <a:rPr lang="en-US" smtClean="0"/>
              <a:t>Weakens immune system</a:t>
            </a:r>
          </a:p>
          <a:p>
            <a:r>
              <a:rPr lang="en-US" smtClean="0"/>
              <a:t>Death due to secondary infection</a:t>
            </a:r>
          </a:p>
          <a:p>
            <a:r>
              <a:rPr lang="en-US" smtClean="0"/>
              <a:t>Signs: fever, loss of appetite, sluggish behavior, swelling on mouth and ears, ulcers in mouth, and trouble eating</a:t>
            </a:r>
          </a:p>
          <a:p>
            <a:r>
              <a:rPr lang="en-US" smtClean="0"/>
              <a:t>No treatments</a:t>
            </a:r>
          </a:p>
          <a:p>
            <a:r>
              <a:rPr lang="en-US" smtClean="0"/>
              <a:t>Vaccinate at shearing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Enterotoxemia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Bacterial disease affecting lambs/show animals</a:t>
            </a:r>
          </a:p>
          <a:p>
            <a:r>
              <a:rPr lang="en-US" smtClean="0"/>
              <a:t>Known as “overeating disease”</a:t>
            </a:r>
          </a:p>
          <a:p>
            <a:r>
              <a:rPr lang="en-US" smtClean="0"/>
              <a:t>Affects show animals due to increased gains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Enterotoxemia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Bacteria produce toxins</a:t>
            </a:r>
          </a:p>
          <a:p>
            <a:r>
              <a:rPr lang="en-US" smtClean="0"/>
              <a:t>Death with heads arched due to convulsions</a:t>
            </a:r>
          </a:p>
          <a:p>
            <a:r>
              <a:rPr lang="en-US" smtClean="0"/>
              <a:t>No treatment</a:t>
            </a:r>
          </a:p>
          <a:p>
            <a:r>
              <a:rPr lang="en-US" smtClean="0"/>
              <a:t>Vaccines and good management</a:t>
            </a:r>
          </a:p>
          <a:p>
            <a:pPr lvl="1"/>
            <a:r>
              <a:rPr lang="en-US" smtClean="0"/>
              <a:t>2 and 6 weeks prior to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Johne’s Disease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Digestive and intestinal condition</a:t>
            </a:r>
          </a:p>
          <a:p>
            <a:r>
              <a:rPr lang="en-US" smtClean="0"/>
              <a:t>Intestinal walls thicken</a:t>
            </a:r>
          </a:p>
          <a:p>
            <a:r>
              <a:rPr lang="en-US" smtClean="0"/>
              <a:t>Signs: diarrhea, weight loss, or death</a:t>
            </a:r>
          </a:p>
          <a:p>
            <a:r>
              <a:rPr lang="en-US" smtClean="0"/>
              <a:t>No treatment</a:t>
            </a:r>
          </a:p>
          <a:p>
            <a:r>
              <a:rPr lang="en-US" smtClean="0"/>
              <a:t>Check history before purchase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Soremouth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Viral disease</a:t>
            </a:r>
          </a:p>
          <a:p>
            <a:r>
              <a:rPr lang="en-US" smtClean="0"/>
              <a:t>Scabs in mouth and lips of lambs</a:t>
            </a:r>
          </a:p>
          <a:p>
            <a:r>
              <a:rPr lang="en-US" smtClean="0"/>
              <a:t>Contagious and zoonotic</a:t>
            </a:r>
          </a:p>
          <a:p>
            <a:r>
              <a:rPr lang="en-US" smtClean="0"/>
              <a:t>Handle with gloves</a:t>
            </a:r>
          </a:p>
          <a:p>
            <a:r>
              <a:rPr lang="en-US" smtClean="0"/>
              <a:t>Healing can be done by removing scabs and rubbing iodine into sores</a:t>
            </a:r>
          </a:p>
          <a:p>
            <a:r>
              <a:rPr lang="en-US" smtClean="0"/>
              <a:t>Vaccinate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Lamb Dysentery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Bacteria that affects lambs at 1-5 days old</a:t>
            </a:r>
          </a:p>
          <a:p>
            <a:r>
              <a:rPr lang="en-US" smtClean="0"/>
              <a:t>Signs: appetite loss, depression, diarrhea, or sudden death</a:t>
            </a:r>
          </a:p>
          <a:p>
            <a:r>
              <a:rPr lang="en-US" smtClean="0"/>
              <a:t>Spreads rapidly</a:t>
            </a:r>
          </a:p>
          <a:p>
            <a:r>
              <a:rPr lang="en-US" smtClean="0"/>
              <a:t>Sanitation and good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Polyarthritis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Lambs 3 to 5-weeks-old</a:t>
            </a:r>
          </a:p>
          <a:p>
            <a:r>
              <a:rPr lang="en-US" smtClean="0"/>
              <a:t>Signs: inactive, weight loss, no weight gain, and reluctant to move</a:t>
            </a:r>
          </a:p>
          <a:p>
            <a:r>
              <a:rPr lang="en-US" smtClean="0"/>
              <a:t>Painful</a:t>
            </a:r>
          </a:p>
          <a:p>
            <a:r>
              <a:rPr lang="en-US" smtClean="0"/>
              <a:t>Treat with tetracycline 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Parasites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Common external parasites:</a:t>
            </a:r>
          </a:p>
          <a:p>
            <a:pPr lvl="1"/>
            <a:r>
              <a:rPr lang="en-US" smtClean="0"/>
              <a:t>Lice, mange mites, ear mites, ringworm</a:t>
            </a:r>
          </a:p>
          <a:p>
            <a:pPr lvl="1"/>
            <a:r>
              <a:rPr lang="en-US" smtClean="0"/>
              <a:t>All severely affect wool quality of coat</a:t>
            </a:r>
          </a:p>
          <a:p>
            <a:r>
              <a:rPr lang="en-US" smtClean="0"/>
              <a:t>Common internal parasites: </a:t>
            </a:r>
          </a:p>
          <a:p>
            <a:pPr lvl="1"/>
            <a:r>
              <a:rPr lang="en-US" smtClean="0"/>
              <a:t>Lungworms, whipworms, tapeworms, coccidian, liver flukes, stomach worms</a:t>
            </a:r>
          </a:p>
          <a:p>
            <a:pPr lvl="1"/>
            <a:r>
              <a:rPr lang="en-US" smtClean="0"/>
              <a:t>Treat with topical dips, insecticide sprays, anthelmintics, waste control and removal, and pasture rotations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Sheep Production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Best suited livestock for grazing</a:t>
            </a:r>
          </a:p>
          <a:p>
            <a:pPr lvl="1"/>
            <a:r>
              <a:rPr lang="en-US" smtClean="0"/>
              <a:t>Excellent scavengers</a:t>
            </a:r>
          </a:p>
          <a:p>
            <a:pPr lvl="1"/>
            <a:r>
              <a:rPr lang="en-US" smtClean="0"/>
              <a:t>More efficient at converting food to meat </a:t>
            </a:r>
          </a:p>
          <a:p>
            <a:pPr lvl="1"/>
            <a:r>
              <a:rPr lang="en-US" smtClean="0"/>
              <a:t>Dual purpose breeds (meat and hair)</a:t>
            </a:r>
          </a:p>
          <a:p>
            <a:pPr lvl="1"/>
            <a:r>
              <a:rPr lang="en-US" smtClean="0"/>
              <a:t>Fast market return</a:t>
            </a:r>
          </a:p>
          <a:p>
            <a:pPr lvl="1"/>
            <a:r>
              <a:rPr lang="en-US" smtClean="0"/>
              <a:t>Low amount of waste</a:t>
            </a:r>
          </a:p>
          <a:p>
            <a:pPr lvl="1"/>
            <a:r>
              <a:rPr lang="en-US" smtClean="0"/>
              <a:t>Easy to raise</a:t>
            </a:r>
          </a:p>
          <a:p>
            <a:pPr lvl="1"/>
            <a:r>
              <a:rPr lang="en-US" smtClean="0"/>
              <a:t>Require minimal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Sheep Production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Disadvantages: </a:t>
            </a:r>
          </a:p>
          <a:p>
            <a:pPr lvl="1"/>
            <a:r>
              <a:rPr lang="en-US" smtClean="0"/>
              <a:t>Wool prices low</a:t>
            </a:r>
          </a:p>
          <a:p>
            <a:pPr lvl="1"/>
            <a:r>
              <a:rPr lang="en-US" smtClean="0"/>
              <a:t>Industry competition</a:t>
            </a:r>
          </a:p>
          <a:p>
            <a:pPr lvl="1"/>
            <a:r>
              <a:rPr lang="en-US" smtClean="0"/>
              <a:t>Sheep are susceptible to disease</a:t>
            </a:r>
          </a:p>
          <a:p>
            <a:pPr lvl="1"/>
            <a:r>
              <a:rPr lang="en-US" smtClean="0"/>
              <a:t>Easy prey </a:t>
            </a:r>
          </a:p>
          <a:p>
            <a:pPr lvl="1"/>
            <a:r>
              <a:rPr lang="en-US" smtClean="0"/>
              <a:t>Meat production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Veterinary Terminology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Lambing</a:t>
            </a:r>
          </a:p>
          <a:p>
            <a:pPr lvl="1"/>
            <a:r>
              <a:rPr lang="en-US" dirty="0" smtClean="0"/>
              <a:t>labor process of sheep</a:t>
            </a:r>
          </a:p>
          <a:p>
            <a:r>
              <a:rPr lang="en-US" dirty="0" err="1" smtClean="0"/>
              <a:t>Wether</a:t>
            </a:r>
            <a:endParaRPr lang="en-US" dirty="0" smtClean="0"/>
          </a:p>
          <a:p>
            <a:pPr lvl="1"/>
            <a:r>
              <a:rPr lang="en-US" dirty="0" smtClean="0"/>
              <a:t>castrated male sheep</a:t>
            </a:r>
          </a:p>
          <a:p>
            <a:r>
              <a:rPr lang="en-US" dirty="0" smtClean="0"/>
              <a:t>Mutton</a:t>
            </a:r>
          </a:p>
          <a:p>
            <a:pPr lvl="1"/>
            <a:r>
              <a:rPr lang="en-US" dirty="0" smtClean="0"/>
              <a:t>sheep meat from an animal over a year old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67581"/>
            <a:ext cx="5715000" cy="229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Biology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Ruminants</a:t>
            </a:r>
          </a:p>
          <a:p>
            <a:r>
              <a:rPr lang="en-US" smtClean="0"/>
              <a:t>Cloven hooves</a:t>
            </a:r>
          </a:p>
          <a:p>
            <a:r>
              <a:rPr lang="en-US" smtClean="0"/>
              <a:t>Bovine family</a:t>
            </a:r>
          </a:p>
          <a:p>
            <a:r>
              <a:rPr lang="en-US" smtClean="0"/>
              <a:t>Range in size from 100-225 lbs.</a:t>
            </a:r>
          </a:p>
          <a:p>
            <a:r>
              <a:rPr lang="en-US" smtClean="0"/>
              <a:t>Average life span: 7-13 years</a:t>
            </a:r>
          </a:p>
          <a:p>
            <a:r>
              <a:rPr lang="en-US" smtClean="0"/>
              <a:t>Wool may weigh 15 lbs. or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Breeds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6 major sheep breeds are:</a:t>
            </a:r>
          </a:p>
          <a:p>
            <a:pPr lvl="1"/>
            <a:r>
              <a:rPr lang="en-US" smtClean="0"/>
              <a:t>Dorset</a:t>
            </a:r>
          </a:p>
          <a:p>
            <a:pPr lvl="1"/>
            <a:r>
              <a:rPr lang="en-US" smtClean="0"/>
              <a:t>Suffolk</a:t>
            </a:r>
          </a:p>
          <a:p>
            <a:pPr lvl="1"/>
            <a:r>
              <a:rPr lang="en-US" smtClean="0"/>
              <a:t>Hampshire</a:t>
            </a:r>
          </a:p>
          <a:p>
            <a:pPr lvl="1"/>
            <a:r>
              <a:rPr lang="en-US" smtClean="0"/>
              <a:t>Rambouillet</a:t>
            </a:r>
          </a:p>
          <a:p>
            <a:pPr lvl="1"/>
            <a:r>
              <a:rPr lang="en-US" smtClean="0"/>
              <a:t>Border Leicester</a:t>
            </a:r>
          </a:p>
          <a:p>
            <a:pPr lvl="1"/>
            <a:r>
              <a:rPr lang="en-US" smtClean="0"/>
              <a:t>Columbia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51683"/>
            <a:ext cx="3113753" cy="22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672" y="0"/>
            <a:ext cx="2701328" cy="27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43200"/>
            <a:ext cx="3048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http://ts4.mm.bing.net/images/thumbnail.aspx?q=543740201207&amp;id=ec5400ccc7978be18b3b068a25202611&amp;url=http%3a%2f%2ffarm4.static.flickr.com%2f3052%2f2980612183_8c0a2cee5f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762499"/>
            <a:ext cx="2857500" cy="2095501"/>
          </a:xfrm>
          <a:prstGeom prst="rect">
            <a:avLst/>
          </a:prstGeom>
          <a:noFill/>
        </p:spPr>
      </p:pic>
      <p:pic>
        <p:nvPicPr>
          <p:cNvPr id="7175" name="Picture 7" descr="http://ts3.mm.bing.net/images/thumbnail.aspx?q=409325935294&amp;id=25d9105d8734c97492ed69be7ec76c18&amp;url=http%3a%2f%2fupload.wikimedia.org%2fwikipedia%2fcommons%2f6%2f66%2fHambledon_Hill_Shee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Breed Selection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Sheep used for several purposes, mainly for meat and wool products</a:t>
            </a:r>
          </a:p>
          <a:p>
            <a:r>
              <a:rPr lang="en-US" smtClean="0"/>
              <a:t>Lamb – a popular delicate meat</a:t>
            </a:r>
          </a:p>
          <a:p>
            <a:r>
              <a:rPr lang="en-US" smtClean="0"/>
              <a:t>Mutton – a tougher meat</a:t>
            </a:r>
          </a:p>
          <a:p>
            <a:r>
              <a:rPr lang="en-US" smtClean="0"/>
              <a:t>Chammy – by-product of sheep skin used for polishing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Carbohydrates and fats for energy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pasture, hay, silage, and grains</a:t>
            </a:r>
          </a:p>
          <a:p>
            <a:pPr>
              <a:lnSpc>
                <a:spcPct val="90000"/>
              </a:lnSpc>
            </a:pPr>
            <a:r>
              <a:rPr lang="en-US" smtClean="0"/>
              <a:t>Protein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alfalfa, clover, linseed, and peanut oil</a:t>
            </a:r>
          </a:p>
          <a:p>
            <a:pPr>
              <a:lnSpc>
                <a:spcPct val="90000"/>
              </a:lnSpc>
            </a:pPr>
            <a:r>
              <a:rPr lang="en-US" smtClean="0"/>
              <a:t>Vitamins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A, D, E, K (B is produced by rumen bacteria)</a:t>
            </a:r>
          </a:p>
          <a:p>
            <a:pPr>
              <a:lnSpc>
                <a:spcPct val="90000"/>
              </a:lnSpc>
            </a:pPr>
            <a:r>
              <a:rPr lang="en-US" smtClean="0"/>
              <a:t>Minerals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salt, phosphorus, calcium, and potassium</a:t>
            </a:r>
          </a:p>
          <a:p>
            <a:pPr>
              <a:lnSpc>
                <a:spcPct val="90000"/>
              </a:lnSpc>
            </a:pPr>
            <a:r>
              <a:rPr lang="en-US" smtClean="0"/>
              <a:t>Water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one gallon per day per sheep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Flock instinct</a:t>
            </a:r>
          </a:p>
          <a:p>
            <a:r>
              <a:rPr lang="en-US" smtClean="0"/>
              <a:t>Several defense mechanisms:</a:t>
            </a:r>
          </a:p>
          <a:p>
            <a:pPr lvl="1"/>
            <a:r>
              <a:rPr lang="en-US" smtClean="0"/>
              <a:t>stomping feet</a:t>
            </a:r>
          </a:p>
          <a:p>
            <a:pPr lvl="1"/>
            <a:r>
              <a:rPr lang="en-US" smtClean="0"/>
              <a:t>butting heads</a:t>
            </a:r>
          </a:p>
          <a:p>
            <a:pPr lvl="1"/>
            <a:r>
              <a:rPr lang="en-US" smtClean="0"/>
              <a:t>moving into the flock</a:t>
            </a:r>
          </a:p>
        </p:txBody>
      </p:sp>
      <p:pic>
        <p:nvPicPr>
          <p:cNvPr id="10245" name="Picture 5" descr="http://ts1.mm.bing.net/images/thumbnail.aspx?q=774922375548&amp;id=a7d8442e1904c9de3be6fd3c8fd0279a&amp;url=http%3a%2f%2frpmedia.ask.com%2fts%3fu%3d%2fwikipedia%2fcommons%2fthumb%2f0%2f02%2fMudchute_farm_sheep_with_lambs.jpg%2f180px-Mudchute_farm_sheep_with_lam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862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and Housing Needs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Barns or sheds open to the south</a:t>
            </a:r>
          </a:p>
          <a:p>
            <a:r>
              <a:rPr lang="en-US" smtClean="0"/>
              <a:t>Protection from weather</a:t>
            </a:r>
          </a:p>
          <a:p>
            <a:r>
              <a:rPr lang="en-US" smtClean="0"/>
              <a:t>Well-bedded and dry</a:t>
            </a:r>
          </a:p>
          <a:p>
            <a:r>
              <a:rPr lang="en-US" smtClean="0"/>
              <a:t>Ventilation</a:t>
            </a:r>
          </a:p>
          <a:p>
            <a:r>
              <a:rPr lang="en-US" smtClean="0"/>
              <a:t>Electricity</a:t>
            </a:r>
          </a:p>
          <a:p>
            <a:r>
              <a:rPr lang="en-US" smtClean="0"/>
              <a:t>Water</a:t>
            </a:r>
          </a:p>
          <a:p>
            <a:r>
              <a:rPr lang="en-US" smtClean="0"/>
              <a:t>Troughs or feeders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894</Words>
  <Application>Microsoft Office PowerPoint</Application>
  <PresentationFormat>On-screen Show (4:3)</PresentationFormat>
  <Paragraphs>190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1_Blank Presentation</vt:lpstr>
      <vt:lpstr>Chapter 22</vt:lpstr>
      <vt:lpstr>Veterinary Terminology</vt:lpstr>
      <vt:lpstr>Veterinary Terminology</vt:lpstr>
      <vt:lpstr>Biology</vt:lpstr>
      <vt:lpstr>Breeds</vt:lpstr>
      <vt:lpstr>Breed Selection</vt:lpstr>
      <vt:lpstr>Nutrition</vt:lpstr>
      <vt:lpstr>Behavior</vt:lpstr>
      <vt:lpstr>Equipment and Housing Needs</vt:lpstr>
      <vt:lpstr>Equipment and Housing Needs</vt:lpstr>
      <vt:lpstr>Restraint and Handling</vt:lpstr>
      <vt:lpstr>Grooming</vt:lpstr>
      <vt:lpstr>Basic Health Care and Maintenance</vt:lpstr>
      <vt:lpstr>Vaccinations</vt:lpstr>
      <vt:lpstr>Breeding and Reproduction</vt:lpstr>
      <vt:lpstr>Foot Rot</vt:lpstr>
      <vt:lpstr>Mastitis</vt:lpstr>
      <vt:lpstr>Actinobacillosis</vt:lpstr>
      <vt:lpstr>Actinomycosis</vt:lpstr>
      <vt:lpstr>Blue Tongue</vt:lpstr>
      <vt:lpstr>Enterotoxemia</vt:lpstr>
      <vt:lpstr>Enterotoxemia</vt:lpstr>
      <vt:lpstr>Johne’s Disease</vt:lpstr>
      <vt:lpstr>Soremouth</vt:lpstr>
      <vt:lpstr>Lamb Dysentery</vt:lpstr>
      <vt:lpstr>Polyarthritis</vt:lpstr>
      <vt:lpstr>Common Parasites</vt:lpstr>
      <vt:lpstr>Sheep Production</vt:lpstr>
      <vt:lpstr>Sheep Production</vt:lpstr>
    </vt:vector>
  </TitlesOfParts>
  <Company>Cengage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TL User</dc:creator>
  <cp:lastModifiedBy>Randall, Misty</cp:lastModifiedBy>
  <cp:revision>34</cp:revision>
  <dcterms:created xsi:type="dcterms:W3CDTF">2010-06-25T14:54:35Z</dcterms:created>
  <dcterms:modified xsi:type="dcterms:W3CDTF">2013-07-24T12:43:46Z</dcterms:modified>
</cp:coreProperties>
</file>