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9" r:id="rId3"/>
    <p:sldId id="257" r:id="rId4"/>
    <p:sldId id="258" r:id="rId5"/>
    <p:sldId id="270" r:id="rId6"/>
    <p:sldId id="262" r:id="rId7"/>
    <p:sldId id="279" r:id="rId8"/>
    <p:sldId id="271" r:id="rId9"/>
    <p:sldId id="260" r:id="rId10"/>
    <p:sldId id="261" r:id="rId11"/>
    <p:sldId id="272" r:id="rId12"/>
    <p:sldId id="273" r:id="rId13"/>
    <p:sldId id="274" r:id="rId14"/>
    <p:sldId id="278" r:id="rId15"/>
    <p:sldId id="263" r:id="rId16"/>
    <p:sldId id="275" r:id="rId17"/>
    <p:sldId id="276" r:id="rId18"/>
    <p:sldId id="277" r:id="rId19"/>
    <p:sldId id="268" r:id="rId20"/>
    <p:sldId id="267" r:id="rId21"/>
    <p:sldId id="269" r:id="rId22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832" y="-9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/>
            </a:lvl1pPr>
          </a:lstStyle>
          <a:p>
            <a:fld id="{118E630A-A4D1-4C7B-B316-43000A16D4C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6911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/>
            </a:lvl1pPr>
          </a:lstStyle>
          <a:p>
            <a:fld id="{C3B30CED-8E57-4EFC-8AD9-4B402F8C776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7671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92148B-197B-4E38-9ABE-E093B044528F}" type="slidenum">
              <a:rPr lang="en-US"/>
              <a:pPr/>
              <a:t>1</a:t>
            </a:fld>
            <a:endParaRPr lang="en-US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B30CED-8E57-4EFC-8AD9-4B402F8C776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3422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B30CED-8E57-4EFC-8AD9-4B402F8C776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2723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3600" y="1371600"/>
            <a:ext cx="6477000" cy="1752600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733800"/>
            <a:ext cx="6477000" cy="19812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7086600" y="6248400"/>
            <a:ext cx="1524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810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2209800" y="6248400"/>
            <a:ext cx="1219200" cy="457200"/>
          </a:xfrm>
        </p:spPr>
        <p:txBody>
          <a:bodyPr/>
          <a:lstStyle>
            <a:lvl1pPr>
              <a:defRPr/>
            </a:lvl1pPr>
          </a:lstStyle>
          <a:p>
            <a:fld id="{A9047D54-7B02-45DF-98B3-3391E58EE96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127" name="Line 7"/>
          <p:cNvSpPr>
            <a:spLocks noChangeShapeType="1"/>
          </p:cNvSpPr>
          <p:nvPr/>
        </p:nvSpPr>
        <p:spPr bwMode="auto">
          <a:xfrm>
            <a:off x="1905000" y="1219200"/>
            <a:ext cx="0" cy="2057400"/>
          </a:xfrm>
          <a:prstGeom prst="line">
            <a:avLst/>
          </a:prstGeom>
          <a:noFill/>
          <a:ln w="34925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8" name="Oval 8"/>
          <p:cNvSpPr>
            <a:spLocks noChangeArrowheads="1"/>
          </p:cNvSpPr>
          <p:nvPr/>
        </p:nvSpPr>
        <p:spPr bwMode="auto">
          <a:xfrm>
            <a:off x="163513" y="2103438"/>
            <a:ext cx="347662" cy="347662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pitchFamily="18" charset="0"/>
            </a:endParaRPr>
          </a:p>
        </p:txBody>
      </p:sp>
      <p:sp>
        <p:nvSpPr>
          <p:cNvPr id="5129" name="Oval 9"/>
          <p:cNvSpPr>
            <a:spLocks noChangeArrowheads="1"/>
          </p:cNvSpPr>
          <p:nvPr/>
        </p:nvSpPr>
        <p:spPr bwMode="auto">
          <a:xfrm>
            <a:off x="739775" y="2105025"/>
            <a:ext cx="349250" cy="347663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pitchFamily="18" charset="0"/>
            </a:endParaRPr>
          </a:p>
        </p:txBody>
      </p:sp>
      <p:sp>
        <p:nvSpPr>
          <p:cNvPr id="5130" name="Oval 10"/>
          <p:cNvSpPr>
            <a:spLocks noChangeArrowheads="1"/>
          </p:cNvSpPr>
          <p:nvPr/>
        </p:nvSpPr>
        <p:spPr bwMode="auto">
          <a:xfrm>
            <a:off x="1317625" y="2105025"/>
            <a:ext cx="347663" cy="347663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1EA774-1027-42AA-A269-107ECBB55CB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90500"/>
            <a:ext cx="1752600" cy="5829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190500"/>
            <a:ext cx="5105400" cy="5829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16072B-18FB-4A73-8974-1AFCBF4D7C9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EA1F05-1673-4854-8252-2E06395AC4D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3E48E3-E66A-401D-8EAE-5BE219854D1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43AD46-46F5-4077-81D4-7C0BB491F4F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F6F543-9A2B-419A-9A84-469FFE83712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1EA396-7B51-40F8-9E9B-B7AC36E6BD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6237FC-2DC0-468D-9C75-AB7834A66C4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8EE3BA-DA28-4B37-8A37-8E8EC76A8B3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7B16BE-C290-45EF-8D2C-B5A7038D1FD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190500"/>
            <a:ext cx="7010400" cy="152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1905000"/>
            <a:ext cx="7010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29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24000" y="6248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fld id="{85C1A2AC-F2A4-439C-A096-B17EA0F9906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103" name="Line 7"/>
          <p:cNvSpPr>
            <a:spLocks noChangeShapeType="1"/>
          </p:cNvSpPr>
          <p:nvPr/>
        </p:nvSpPr>
        <p:spPr bwMode="auto">
          <a:xfrm flipV="1">
            <a:off x="1371600" y="304800"/>
            <a:ext cx="0" cy="1295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4" name="Oval 8"/>
          <p:cNvSpPr>
            <a:spLocks noChangeArrowheads="1"/>
          </p:cNvSpPr>
          <p:nvPr/>
        </p:nvSpPr>
        <p:spPr bwMode="auto">
          <a:xfrm>
            <a:off x="152400" y="8382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pitchFamily="18" charset="0"/>
            </a:endParaRPr>
          </a:p>
        </p:txBody>
      </p:sp>
      <p:sp>
        <p:nvSpPr>
          <p:cNvPr id="4105" name="Oval 9"/>
          <p:cNvSpPr>
            <a:spLocks noChangeArrowheads="1"/>
          </p:cNvSpPr>
          <p:nvPr/>
        </p:nvSpPr>
        <p:spPr bwMode="auto">
          <a:xfrm>
            <a:off x="539750" y="838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pitchFamily="18" charset="0"/>
            </a:endParaRPr>
          </a:p>
        </p:txBody>
      </p:sp>
      <p:sp>
        <p:nvSpPr>
          <p:cNvPr id="4106" name="Oval 10"/>
          <p:cNvSpPr>
            <a:spLocks noChangeArrowheads="1"/>
          </p:cNvSpPr>
          <p:nvPr/>
        </p:nvSpPr>
        <p:spPr bwMode="auto">
          <a:xfrm>
            <a:off x="927100" y="838200"/>
            <a:ext cx="228600" cy="228600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SzPct val="70000"/>
        <a:buFont typeface="Wingdings" pitchFamily="2" charset="2"/>
        <a:buChar char="¢"/>
        <a:defRPr sz="30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l"/>
        <a:defRPr sz="2800">
          <a:solidFill>
            <a:schemeClr val="tx2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2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Veterinary Radiology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Safety and Procedures</a:t>
            </a:r>
          </a:p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3 Factors That Produce a Radiograph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848600" cy="4114800"/>
          </a:xfrm>
        </p:spPr>
        <p:txBody>
          <a:bodyPr/>
          <a:lstStyle/>
          <a:p>
            <a:r>
              <a:rPr lang="en-US" dirty="0" err="1"/>
              <a:t>kVP</a:t>
            </a:r>
            <a:r>
              <a:rPr lang="en-US" dirty="0"/>
              <a:t>= </a:t>
            </a:r>
            <a:r>
              <a:rPr lang="en-US" dirty="0" err="1"/>
              <a:t>kilovoltage</a:t>
            </a:r>
            <a:r>
              <a:rPr lang="en-US" dirty="0"/>
              <a:t> </a:t>
            </a:r>
            <a:r>
              <a:rPr lang="en-US" dirty="0" smtClean="0"/>
              <a:t>peak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- </a:t>
            </a:r>
            <a:r>
              <a:rPr lang="en-US" dirty="0"/>
              <a:t>the </a:t>
            </a:r>
            <a:r>
              <a:rPr lang="en-US" dirty="0" smtClean="0"/>
              <a:t>energy (</a:t>
            </a:r>
            <a:r>
              <a:rPr lang="en-US" dirty="0"/>
              <a:t>power</a:t>
            </a:r>
            <a:r>
              <a:rPr lang="en-US" dirty="0" smtClean="0"/>
              <a:t>) or strength of the beam</a:t>
            </a:r>
            <a:endParaRPr lang="en-US" dirty="0"/>
          </a:p>
          <a:p>
            <a:r>
              <a:rPr lang="en-US" dirty="0" err="1"/>
              <a:t>mA</a:t>
            </a:r>
            <a:r>
              <a:rPr lang="en-US" dirty="0"/>
              <a:t>= </a:t>
            </a:r>
            <a:r>
              <a:rPr lang="en-US" dirty="0" err="1" smtClean="0"/>
              <a:t>milliamperage</a:t>
            </a: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- </a:t>
            </a:r>
            <a:r>
              <a:rPr lang="en-US" dirty="0"/>
              <a:t>quantity of </a:t>
            </a:r>
            <a:r>
              <a:rPr lang="en-US" dirty="0" err="1"/>
              <a:t>xray</a:t>
            </a:r>
            <a:r>
              <a:rPr lang="en-US" dirty="0"/>
              <a:t> beams </a:t>
            </a:r>
            <a:r>
              <a:rPr lang="en-US" dirty="0" smtClean="0"/>
              <a:t>used</a:t>
            </a:r>
            <a:endParaRPr lang="en-US" dirty="0"/>
          </a:p>
          <a:p>
            <a:r>
              <a:rPr lang="en-US" dirty="0"/>
              <a:t>S= </a:t>
            </a:r>
            <a:r>
              <a:rPr lang="en-US" dirty="0" smtClean="0"/>
              <a:t>seconds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- </a:t>
            </a:r>
            <a:r>
              <a:rPr lang="en-US" dirty="0"/>
              <a:t>exposure time: </a:t>
            </a:r>
            <a:r>
              <a:rPr lang="en-US" dirty="0" smtClean="0"/>
              <a:t>shorter time will reduce </a:t>
            </a:r>
            <a:r>
              <a:rPr lang="en-US" dirty="0"/>
              <a:t>blurriness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Radiology Logs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dirty="0"/>
              <a:t>Legally required </a:t>
            </a:r>
            <a:r>
              <a:rPr lang="en-US" altLang="en-US" sz="2800" dirty="0" smtClean="0"/>
              <a:t>document</a:t>
            </a:r>
            <a:endParaRPr lang="en-US" altLang="en-US" sz="2800" dirty="0"/>
          </a:p>
          <a:p>
            <a:r>
              <a:rPr lang="en-US" altLang="en-US" sz="2800" dirty="0"/>
              <a:t>Comparison on techniques for patient follow-up films</a:t>
            </a:r>
          </a:p>
          <a:p>
            <a:r>
              <a:rPr lang="en-US" altLang="en-US" sz="2800" dirty="0"/>
              <a:t>Recording quality of film taken</a:t>
            </a:r>
          </a:p>
          <a:p>
            <a:r>
              <a:rPr lang="en-US" altLang="en-US" sz="2800" dirty="0"/>
              <a:t>State practice acts outline required information for the </a:t>
            </a:r>
            <a:r>
              <a:rPr lang="en-US" altLang="en-US" sz="2800" dirty="0" smtClean="0"/>
              <a:t>log</a:t>
            </a: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246063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Technique Chart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dirty="0"/>
              <a:t>List of settings on the machine based upon thickness of area to be exposed</a:t>
            </a:r>
          </a:p>
          <a:p>
            <a:r>
              <a:rPr lang="en-US" altLang="en-US" sz="2800" dirty="0"/>
              <a:t>Grid technique</a:t>
            </a:r>
          </a:p>
          <a:p>
            <a:pPr lvl="1"/>
            <a:r>
              <a:rPr lang="en-US" altLang="en-US" dirty="0"/>
              <a:t>Film not in contact with patient </a:t>
            </a:r>
          </a:p>
          <a:p>
            <a:pPr lvl="1"/>
            <a:r>
              <a:rPr lang="en-US" altLang="en-US" dirty="0"/>
              <a:t>Radiation source is lower</a:t>
            </a:r>
          </a:p>
          <a:p>
            <a:r>
              <a:rPr lang="en-US" altLang="en-US" sz="2800" dirty="0"/>
              <a:t>Tabletop technique</a:t>
            </a:r>
          </a:p>
          <a:p>
            <a:pPr lvl="1"/>
            <a:r>
              <a:rPr lang="en-US" altLang="en-US" dirty="0"/>
              <a:t>Cassette is in contact with patient </a:t>
            </a:r>
          </a:p>
        </p:txBody>
      </p:sp>
    </p:spTree>
    <p:extLst>
      <p:ext uri="{BB962C8B-B14F-4D97-AF65-F5344CB8AC3E}">
        <p14:creationId xmlns:p14="http://schemas.microsoft.com/office/powerpoint/2010/main" val="41464019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Film Identification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dirty="0"/>
              <a:t>Hospital name, address, and phone number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Veterinarian’s name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X-ray number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Client’s name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Patient’s name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Date 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Directional </a:t>
            </a:r>
            <a:r>
              <a:rPr lang="en-US" altLang="en-US" sz="2800" dirty="0" smtClean="0"/>
              <a:t>label</a:t>
            </a: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2766741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8800" dirty="0" smtClean="0"/>
              <a:t>Stretch </a:t>
            </a:r>
            <a:br>
              <a:rPr lang="en-US" sz="8800" dirty="0" smtClean="0"/>
            </a:br>
            <a:r>
              <a:rPr lang="en-US" sz="8800" dirty="0" smtClean="0"/>
              <a:t>and </a:t>
            </a:r>
            <a:br>
              <a:rPr lang="en-US" sz="8800" dirty="0" smtClean="0"/>
            </a:br>
            <a:r>
              <a:rPr lang="en-US" sz="8800" dirty="0" smtClean="0"/>
              <a:t>Reflect</a:t>
            </a:r>
            <a:endParaRPr lang="en-US" sz="8800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609600" y="4343400"/>
            <a:ext cx="6477000" cy="1981200"/>
          </a:xfrm>
        </p:spPr>
        <p:txBody>
          <a:bodyPr/>
          <a:lstStyle/>
          <a:p>
            <a:r>
              <a:rPr lang="en-US" sz="2800" dirty="0" smtClean="0"/>
              <a:t>What is </a:t>
            </a:r>
            <a:r>
              <a:rPr lang="en-US" sz="2800" dirty="0" err="1" smtClean="0"/>
              <a:t>kVp</a:t>
            </a:r>
            <a:r>
              <a:rPr lang="en-US" sz="2800" dirty="0" smtClean="0"/>
              <a:t>?</a:t>
            </a:r>
          </a:p>
          <a:p>
            <a:r>
              <a:rPr lang="en-US" sz="2800" dirty="0" smtClean="0"/>
              <a:t>What is a technique chart?</a:t>
            </a:r>
          </a:p>
          <a:p>
            <a:r>
              <a:rPr lang="en-US" sz="2800" dirty="0" smtClean="0"/>
              <a:t>What material is our PPE made of?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094589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90500"/>
            <a:ext cx="7391400" cy="1527175"/>
          </a:xfrm>
        </p:spPr>
        <p:txBody>
          <a:bodyPr/>
          <a:lstStyle/>
          <a:p>
            <a:r>
              <a:rPr lang="en-US" dirty="0"/>
              <a:t>Standard </a:t>
            </a:r>
            <a:r>
              <a:rPr lang="en-US" sz="3200" dirty="0" smtClean="0"/>
              <a:t>VS</a:t>
            </a:r>
            <a:r>
              <a:rPr lang="en-US" dirty="0" smtClean="0"/>
              <a:t>. Digital Radiography</a:t>
            </a:r>
            <a:endParaRPr lang="en-US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2292" name="Picture 4" descr="rad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1676400"/>
            <a:ext cx="6667500" cy="45910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Developing Film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dirty="0"/>
              <a:t>Manual</a:t>
            </a:r>
          </a:p>
          <a:p>
            <a:pPr lvl="1"/>
            <a:r>
              <a:rPr lang="en-US" altLang="en-US" sz="2400" dirty="0"/>
              <a:t>Done by hand</a:t>
            </a:r>
          </a:p>
          <a:p>
            <a:pPr lvl="1"/>
            <a:r>
              <a:rPr lang="en-US" altLang="en-US" sz="2400" dirty="0"/>
              <a:t>Takes longer</a:t>
            </a:r>
          </a:p>
          <a:p>
            <a:pPr lvl="1"/>
            <a:r>
              <a:rPr lang="en-US" altLang="en-US" sz="2400" dirty="0"/>
              <a:t>Is less expensive</a:t>
            </a:r>
          </a:p>
          <a:p>
            <a:r>
              <a:rPr lang="en-US" altLang="en-US" sz="2400" dirty="0"/>
              <a:t>Automatic</a:t>
            </a:r>
          </a:p>
          <a:p>
            <a:pPr lvl="1"/>
            <a:r>
              <a:rPr lang="en-US" altLang="en-US" sz="2400" dirty="0"/>
              <a:t>Done by machine</a:t>
            </a:r>
          </a:p>
          <a:p>
            <a:pPr lvl="1"/>
            <a:r>
              <a:rPr lang="en-US" altLang="en-US" sz="2400" dirty="0"/>
              <a:t>More expensive</a:t>
            </a:r>
          </a:p>
          <a:p>
            <a:pPr lvl="1"/>
            <a:r>
              <a:rPr lang="en-US" altLang="en-US" sz="2400" dirty="0"/>
              <a:t>Quicker </a:t>
            </a:r>
          </a:p>
          <a:p>
            <a:pPr lvl="1"/>
            <a:r>
              <a:rPr lang="en-US" altLang="en-US" sz="2400" dirty="0"/>
              <a:t>Better quality </a:t>
            </a:r>
          </a:p>
        </p:txBody>
      </p:sp>
    </p:spTree>
    <p:extLst>
      <p:ext uri="{BB962C8B-B14F-4D97-AF65-F5344CB8AC3E}">
        <p14:creationId xmlns:p14="http://schemas.microsoft.com/office/powerpoint/2010/main" val="30160963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Manual and Automatic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dirty="0"/>
              <a:t>Developing tanks </a:t>
            </a:r>
          </a:p>
          <a:p>
            <a:pPr lvl="1"/>
            <a:r>
              <a:rPr lang="en-US" altLang="en-US" sz="2400" dirty="0"/>
              <a:t>Developer solution</a:t>
            </a:r>
          </a:p>
          <a:p>
            <a:pPr lvl="2"/>
            <a:r>
              <a:rPr lang="en-US" altLang="en-US" dirty="0"/>
              <a:t>Left side</a:t>
            </a:r>
          </a:p>
          <a:p>
            <a:pPr lvl="2"/>
            <a:r>
              <a:rPr lang="en-US" altLang="en-US" dirty="0"/>
              <a:t>Develops the film</a:t>
            </a:r>
          </a:p>
          <a:p>
            <a:pPr lvl="1"/>
            <a:r>
              <a:rPr lang="en-US" altLang="en-US" sz="2400" dirty="0"/>
              <a:t>Fixer solution</a:t>
            </a:r>
          </a:p>
          <a:p>
            <a:pPr lvl="2"/>
            <a:r>
              <a:rPr lang="en-US" altLang="en-US" dirty="0"/>
              <a:t>Right side</a:t>
            </a:r>
          </a:p>
          <a:p>
            <a:pPr lvl="2"/>
            <a:r>
              <a:rPr lang="en-US" altLang="en-US" dirty="0"/>
              <a:t>Fixes film and maintains life of film</a:t>
            </a:r>
          </a:p>
          <a:p>
            <a:pPr lvl="1"/>
            <a:r>
              <a:rPr lang="en-US" altLang="en-US" sz="2400" dirty="0"/>
              <a:t>Wash tank</a:t>
            </a:r>
          </a:p>
          <a:p>
            <a:pPr lvl="2"/>
            <a:r>
              <a:rPr lang="en-US" altLang="en-US" dirty="0"/>
              <a:t>Far right</a:t>
            </a:r>
          </a:p>
          <a:p>
            <a:pPr lvl="2"/>
            <a:r>
              <a:rPr lang="en-US" altLang="en-US" dirty="0"/>
              <a:t>Rids film of chemicals </a:t>
            </a:r>
          </a:p>
        </p:txBody>
      </p:sp>
    </p:spTree>
    <p:extLst>
      <p:ext uri="{BB962C8B-B14F-4D97-AF65-F5344CB8AC3E}">
        <p14:creationId xmlns:p14="http://schemas.microsoft.com/office/powerpoint/2010/main" val="22098747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Digital Processing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Image is transferred to a computer </a:t>
            </a:r>
          </a:p>
          <a:p>
            <a:r>
              <a:rPr lang="en-US" altLang="en-US" dirty="0"/>
              <a:t>Image is read on a computer screen</a:t>
            </a:r>
          </a:p>
          <a:p>
            <a:r>
              <a:rPr lang="en-US" altLang="en-US" dirty="0"/>
              <a:t>Image quality tends to be </a:t>
            </a:r>
            <a:r>
              <a:rPr lang="en-US" altLang="en-US" dirty="0" smtClean="0"/>
              <a:t>better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03419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3300"/>
                </a:solidFill>
              </a:rPr>
              <a:t>Radiation Sickness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752600"/>
            <a:ext cx="7924800" cy="3657600"/>
          </a:xfrm>
        </p:spPr>
        <p:txBody>
          <a:bodyPr/>
          <a:lstStyle/>
          <a:p>
            <a:r>
              <a:rPr lang="en-US" dirty="0"/>
              <a:t>Radiation </a:t>
            </a:r>
            <a:r>
              <a:rPr lang="en-US" dirty="0" smtClean="0"/>
              <a:t>will </a:t>
            </a:r>
            <a:r>
              <a:rPr lang="en-US" dirty="0"/>
              <a:t>cause:</a:t>
            </a:r>
          </a:p>
          <a:p>
            <a:pPr lvl="1"/>
            <a:r>
              <a:rPr lang="en-US" dirty="0"/>
              <a:t>Birth defects</a:t>
            </a:r>
          </a:p>
          <a:p>
            <a:pPr lvl="1"/>
            <a:r>
              <a:rPr lang="en-US" dirty="0"/>
              <a:t>Aplastic </a:t>
            </a:r>
            <a:r>
              <a:rPr lang="en-US" dirty="0" smtClean="0"/>
              <a:t>anemia (damage to bone marrow and stem cells)</a:t>
            </a:r>
            <a:endParaRPr lang="en-US" dirty="0"/>
          </a:p>
          <a:p>
            <a:pPr lvl="1"/>
            <a:r>
              <a:rPr lang="en-US" dirty="0"/>
              <a:t>Degenerative changes in the extremities (necrosis)</a:t>
            </a:r>
          </a:p>
          <a:p>
            <a:pPr lvl="1"/>
            <a:r>
              <a:rPr lang="en-US" dirty="0"/>
              <a:t>Cancer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a radiograph?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When an </a:t>
            </a:r>
            <a:r>
              <a:rPr lang="en-US" dirty="0" err="1"/>
              <a:t>xray</a:t>
            </a:r>
            <a:r>
              <a:rPr lang="en-US" dirty="0"/>
              <a:t> beam </a:t>
            </a:r>
            <a:r>
              <a:rPr lang="en-US" dirty="0" smtClean="0"/>
              <a:t>(a </a:t>
            </a:r>
            <a:r>
              <a:rPr lang="en-US" dirty="0"/>
              <a:t>form of electromagnetic radiation) penetrates tissue to form a picture</a:t>
            </a:r>
          </a:p>
          <a:p>
            <a:endParaRPr lang="en-US" dirty="0"/>
          </a:p>
        </p:txBody>
      </p:sp>
      <p:pic>
        <p:nvPicPr>
          <p:cNvPr id="8197" name="Picture 5" descr="radpic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90800" y="3886200"/>
            <a:ext cx="4086225" cy="1930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NEVER----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76400"/>
            <a:ext cx="8610600" cy="4800600"/>
          </a:xfrm>
        </p:spPr>
        <p:txBody>
          <a:bodyPr/>
          <a:lstStyle/>
          <a:p>
            <a:r>
              <a:rPr lang="en-US" dirty="0"/>
              <a:t>Assist or take a radiograph if you are not wearing protective </a:t>
            </a:r>
            <a:r>
              <a:rPr lang="en-US" dirty="0" smtClean="0"/>
              <a:t>gear or do not have a badge</a:t>
            </a:r>
            <a:endParaRPr lang="en-US" dirty="0"/>
          </a:p>
          <a:p>
            <a:r>
              <a:rPr lang="en-US" dirty="0"/>
              <a:t>Put your hands or other body parts in </a:t>
            </a:r>
            <a:endParaRPr lang="en-US" dirty="0" smtClean="0"/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a </a:t>
            </a:r>
            <a:r>
              <a:rPr lang="en-US" dirty="0"/>
              <a:t>radiograph beam</a:t>
            </a:r>
          </a:p>
          <a:p>
            <a:r>
              <a:rPr lang="en-US" dirty="0"/>
              <a:t>Forget to prepare before getting your </a:t>
            </a:r>
            <a:endParaRPr lang="en-US" dirty="0" smtClean="0"/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animal </a:t>
            </a:r>
            <a:r>
              <a:rPr lang="en-US" dirty="0"/>
              <a:t>on the </a:t>
            </a:r>
            <a:r>
              <a:rPr lang="en-US" dirty="0" smtClean="0"/>
              <a:t>table</a:t>
            </a:r>
          </a:p>
          <a:p>
            <a:r>
              <a:rPr lang="en-US" dirty="0" smtClean="0"/>
              <a:t>Leave animal on table alone</a:t>
            </a:r>
          </a:p>
          <a:p>
            <a:r>
              <a:rPr lang="en-US" dirty="0" smtClean="0"/>
              <a:t>Be near radiation if you are pregnant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or nursing</a:t>
            </a:r>
            <a:endParaRPr lang="en-US" dirty="0"/>
          </a:p>
        </p:txBody>
      </p:sp>
      <p:pic>
        <p:nvPicPr>
          <p:cNvPr id="17412" name="Picture 4" descr="rad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2800" y="3480252"/>
            <a:ext cx="1752600" cy="245541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Never…Never….NEVER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905000"/>
            <a:ext cx="7010400" cy="4114800"/>
          </a:xfrm>
        </p:spPr>
        <p:txBody>
          <a:bodyPr/>
          <a:lstStyle/>
          <a:p>
            <a:pPr marL="0" indent="0" algn="ctr">
              <a:buNone/>
            </a:pPr>
            <a:r>
              <a:rPr lang="en-US" sz="6000" b="1" dirty="0" smtClean="0"/>
              <a:t>Let a client help with taking a radiograph!!!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4816249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304800"/>
            <a:ext cx="7010400" cy="1066801"/>
          </a:xfrm>
        </p:spPr>
        <p:txBody>
          <a:bodyPr/>
          <a:lstStyle/>
          <a:p>
            <a:r>
              <a:rPr lang="en-US"/>
              <a:t>Our Goal….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447800"/>
            <a:ext cx="7010400" cy="4572000"/>
          </a:xfrm>
        </p:spPr>
        <p:txBody>
          <a:bodyPr/>
          <a:lstStyle/>
          <a:p>
            <a:r>
              <a:rPr lang="en-US" dirty="0"/>
              <a:t>Safety for animals and personnel</a:t>
            </a:r>
          </a:p>
          <a:p>
            <a:pPr>
              <a:buNone/>
            </a:pPr>
            <a:r>
              <a:rPr lang="en-US" dirty="0" smtClean="0"/>
              <a:t>		Less radiation because of 	preparation </a:t>
            </a:r>
            <a:r>
              <a:rPr lang="en-US" dirty="0"/>
              <a:t>and training</a:t>
            </a:r>
          </a:p>
          <a:p>
            <a:r>
              <a:rPr lang="en-US" dirty="0"/>
              <a:t>Diagnostic films the first time</a:t>
            </a:r>
          </a:p>
          <a:p>
            <a:pPr>
              <a:buFont typeface="Wingdings" pitchFamily="2" charset="2"/>
              <a:buNone/>
            </a:pPr>
            <a:endParaRPr lang="en-US" dirty="0"/>
          </a:p>
        </p:txBody>
      </p:sp>
      <p:pic>
        <p:nvPicPr>
          <p:cNvPr id="6149" name="Picture 5" descr="radpi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90800" y="3810000"/>
            <a:ext cx="3810000" cy="2692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Safety First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905000"/>
            <a:ext cx="7010400" cy="4267200"/>
          </a:xfrm>
        </p:spPr>
        <p:txBody>
          <a:bodyPr/>
          <a:lstStyle/>
          <a:p>
            <a:r>
              <a:rPr lang="en-US" sz="2600" dirty="0"/>
              <a:t>Lead: blocks </a:t>
            </a:r>
            <a:r>
              <a:rPr lang="en-US" sz="2600" dirty="0" err="1"/>
              <a:t>xray</a:t>
            </a:r>
            <a:r>
              <a:rPr lang="en-US" sz="2600" dirty="0"/>
              <a:t> beams</a:t>
            </a:r>
          </a:p>
          <a:p>
            <a:pPr lvl="1"/>
            <a:r>
              <a:rPr lang="en-US" sz="2400" dirty="0" smtClean="0"/>
              <a:t>Aprons</a:t>
            </a:r>
          </a:p>
          <a:p>
            <a:pPr lvl="1"/>
            <a:r>
              <a:rPr lang="en-US" sz="2400" dirty="0" smtClean="0"/>
              <a:t>Glasses</a:t>
            </a:r>
            <a:endParaRPr lang="en-US" sz="2400" dirty="0"/>
          </a:p>
          <a:p>
            <a:pPr lvl="1"/>
            <a:r>
              <a:rPr lang="en-US" sz="2400" dirty="0"/>
              <a:t>Thyroid shields</a:t>
            </a:r>
          </a:p>
          <a:p>
            <a:pPr lvl="1"/>
            <a:r>
              <a:rPr lang="en-US" sz="2400" dirty="0"/>
              <a:t>Gloves</a:t>
            </a:r>
          </a:p>
          <a:p>
            <a:pPr lvl="2"/>
            <a:r>
              <a:rPr lang="en-US" sz="2000" dirty="0"/>
              <a:t>Placed ON HANDS- not laying over </a:t>
            </a:r>
            <a:r>
              <a:rPr lang="en-US" sz="2000" dirty="0" smtClean="0"/>
              <a:t>hands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Safety First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Dosimeter </a:t>
            </a:r>
          </a:p>
          <a:p>
            <a:pPr lvl="1"/>
            <a:r>
              <a:rPr lang="en-US" altLang="en-US" dirty="0"/>
              <a:t>Measures radiation exposure</a:t>
            </a:r>
          </a:p>
          <a:p>
            <a:pPr lvl="1"/>
            <a:r>
              <a:rPr lang="en-US" altLang="en-US" dirty="0"/>
              <a:t>Should be worn by anyone with increased risk of occupational </a:t>
            </a:r>
            <a:r>
              <a:rPr lang="en-US" altLang="en-US" dirty="0" smtClean="0"/>
              <a:t>exposure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387529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Hardware…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828800"/>
            <a:ext cx="7772400" cy="4114800"/>
          </a:xfrm>
        </p:spPr>
        <p:txBody>
          <a:bodyPr/>
          <a:lstStyle/>
          <a:p>
            <a:r>
              <a:rPr lang="en-US" sz="2600" dirty="0"/>
              <a:t>Cassettes: hold the film and have an intensifying screen built </a:t>
            </a:r>
            <a:r>
              <a:rPr lang="en-US" sz="2600" dirty="0" smtClean="0"/>
              <a:t>in, different for different views</a:t>
            </a:r>
            <a:endParaRPr lang="en-US" sz="2600" dirty="0"/>
          </a:p>
          <a:p>
            <a:r>
              <a:rPr lang="en-US" sz="2600" dirty="0" err="1"/>
              <a:t>Xray</a:t>
            </a:r>
            <a:r>
              <a:rPr lang="en-US" sz="2600" dirty="0"/>
              <a:t> machine: needs to be warmed up</a:t>
            </a:r>
          </a:p>
          <a:p>
            <a:r>
              <a:rPr lang="en-US" sz="2600" dirty="0"/>
              <a:t>Caliper: measures patient for correct settings</a:t>
            </a:r>
          </a:p>
          <a:p>
            <a:r>
              <a:rPr lang="en-US" sz="2600" dirty="0" smtClean="0"/>
              <a:t>Processor: </a:t>
            </a:r>
            <a:r>
              <a:rPr lang="en-US" sz="2600" dirty="0"/>
              <a:t>develops radiographs</a:t>
            </a:r>
          </a:p>
          <a:p>
            <a:r>
              <a:rPr lang="en-US" sz="2600" dirty="0" smtClean="0"/>
              <a:t>Labeler: </a:t>
            </a:r>
            <a:r>
              <a:rPr lang="en-US" sz="2600" dirty="0"/>
              <a:t>labels radiographs before developed</a:t>
            </a:r>
          </a:p>
        </p:txBody>
      </p:sp>
      <p:pic>
        <p:nvPicPr>
          <p:cNvPr id="11268" name="Picture 4" descr="radpic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4800600"/>
            <a:ext cx="3921125" cy="18208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Hardware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300" dirty="0" smtClean="0"/>
              <a:t>Intensifying Screens:</a:t>
            </a:r>
          </a:p>
          <a:p>
            <a:pPr lvl="1"/>
            <a:r>
              <a:rPr lang="en-US" sz="2300" dirty="0" smtClean="0"/>
              <a:t>Smooth, shiny, white inner layer of the film cassette that improves radiographic detail</a:t>
            </a:r>
          </a:p>
          <a:p>
            <a:pPr lvl="1"/>
            <a:r>
              <a:rPr lang="en-US" sz="2300" dirty="0" smtClean="0"/>
              <a:t>The screen allow for a lower </a:t>
            </a:r>
            <a:r>
              <a:rPr lang="en-US" sz="2300" dirty="0" err="1" smtClean="0"/>
              <a:t>mAs</a:t>
            </a:r>
            <a:r>
              <a:rPr lang="en-US" sz="2300" dirty="0" smtClean="0"/>
              <a:t> setting, which decreases the chance of blurriness due to movement, decreases patient radiation exposure, and prolongs the life of the x-ray tube</a:t>
            </a:r>
          </a:p>
          <a:p>
            <a:pPr lvl="1"/>
            <a:r>
              <a:rPr lang="en-US" sz="2300" dirty="0" smtClean="0"/>
              <a:t>Cleaning: at least once a month. Use the manufacturer recommended product. If unavailable, use 70% alcohol</a:t>
            </a:r>
          </a:p>
        </p:txBody>
      </p:sp>
    </p:spTree>
    <p:extLst>
      <p:ext uri="{BB962C8B-B14F-4D97-AF65-F5344CB8AC3E}">
        <p14:creationId xmlns:p14="http://schemas.microsoft.com/office/powerpoint/2010/main" val="1389104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Radiology 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dirty="0"/>
              <a:t>Radiopaque</a:t>
            </a:r>
          </a:p>
          <a:p>
            <a:pPr lvl="1"/>
            <a:r>
              <a:rPr lang="en-US" altLang="en-US" sz="2400" dirty="0"/>
              <a:t>Appearing white to light gray in color</a:t>
            </a:r>
          </a:p>
          <a:p>
            <a:pPr lvl="1"/>
            <a:r>
              <a:rPr lang="en-US" altLang="en-US" sz="2400" dirty="0"/>
              <a:t>May indicate hard tissue or that exposure was too low</a:t>
            </a:r>
          </a:p>
          <a:p>
            <a:r>
              <a:rPr lang="en-US" altLang="en-US" sz="2400" dirty="0"/>
              <a:t>Radiolucent</a:t>
            </a:r>
          </a:p>
          <a:p>
            <a:pPr lvl="1"/>
            <a:r>
              <a:rPr lang="en-US" altLang="en-US" sz="2400" dirty="0"/>
              <a:t>Appearing black to dark gray</a:t>
            </a:r>
          </a:p>
          <a:p>
            <a:pPr lvl="1"/>
            <a:r>
              <a:rPr lang="en-US" altLang="en-US" sz="2400" dirty="0"/>
              <a:t>May indicate soft tissue or that exposure was too </a:t>
            </a:r>
            <a:r>
              <a:rPr lang="en-US" altLang="en-US" sz="2400" dirty="0" smtClean="0"/>
              <a:t>high</a:t>
            </a: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58988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Mechanisms of Xrays…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676400"/>
            <a:ext cx="6858000" cy="4800600"/>
          </a:xfrm>
        </p:spPr>
        <p:txBody>
          <a:bodyPr/>
          <a:lstStyle/>
          <a:p>
            <a:pPr>
              <a:buNone/>
            </a:pPr>
            <a:r>
              <a:rPr lang="en-US" sz="2600" dirty="0" smtClean="0"/>
              <a:t>	</a:t>
            </a:r>
            <a:r>
              <a:rPr lang="en-US" sz="2600" dirty="0" err="1" smtClean="0"/>
              <a:t>Xrays</a:t>
            </a:r>
            <a:r>
              <a:rPr lang="en-US" sz="2600" dirty="0" smtClean="0"/>
              <a:t> </a:t>
            </a:r>
            <a:r>
              <a:rPr lang="en-US" sz="2600" dirty="0"/>
              <a:t>pass completely through some things </a:t>
            </a:r>
            <a:r>
              <a:rPr lang="en-US" sz="2600" dirty="0" smtClean="0"/>
              <a:t>and therefore the film is black</a:t>
            </a:r>
            <a:endParaRPr lang="en-US" sz="2600" dirty="0"/>
          </a:p>
          <a:p>
            <a:pPr lvl="1">
              <a:buNone/>
            </a:pPr>
            <a:r>
              <a:rPr lang="en-US" sz="1800" dirty="0" smtClean="0">
                <a:solidFill>
                  <a:schemeClr val="accent1"/>
                </a:solidFill>
                <a:sym typeface="Wingdings"/>
              </a:rPr>
              <a:t></a:t>
            </a:r>
            <a:r>
              <a:rPr lang="en-US" sz="2400" dirty="0" smtClean="0">
                <a:sym typeface="Wingdings"/>
              </a:rPr>
              <a:t> a</a:t>
            </a:r>
            <a:r>
              <a:rPr lang="en-US" sz="2400" dirty="0" smtClean="0"/>
              <a:t>ir</a:t>
            </a:r>
            <a:r>
              <a:rPr lang="en-US" sz="2400" dirty="0"/>
              <a:t>, gas</a:t>
            </a:r>
          </a:p>
          <a:p>
            <a:pPr lvl="1"/>
            <a:endParaRPr lang="en-US" sz="2400" dirty="0"/>
          </a:p>
          <a:p>
            <a:pPr lvl="1">
              <a:buNone/>
            </a:pPr>
            <a:r>
              <a:rPr lang="en-US" sz="2600" dirty="0"/>
              <a:t>Other things absorb the </a:t>
            </a:r>
            <a:r>
              <a:rPr lang="en-US" sz="2600" dirty="0" err="1"/>
              <a:t>xrays</a:t>
            </a:r>
            <a:r>
              <a:rPr lang="en-US" sz="2600" dirty="0"/>
              <a:t> </a:t>
            </a:r>
            <a:r>
              <a:rPr lang="en-US" sz="2600" dirty="0" smtClean="0"/>
              <a:t>creating an image that is variances of white</a:t>
            </a:r>
          </a:p>
          <a:p>
            <a:pPr lvl="1">
              <a:buFont typeface="Wingdings" pitchFamily="2" charset="2"/>
              <a:buChar char="n"/>
            </a:pPr>
            <a:r>
              <a:rPr lang="en-US" sz="2400" dirty="0" smtClean="0">
                <a:sym typeface="Wingdings"/>
              </a:rPr>
              <a:t>Metal</a:t>
            </a:r>
            <a:r>
              <a:rPr lang="en-US" sz="2400" dirty="0" smtClean="0"/>
              <a:t>, bone appear white</a:t>
            </a:r>
          </a:p>
          <a:p>
            <a:pPr lvl="1">
              <a:buFont typeface="Wingdings" pitchFamily="2" charset="2"/>
              <a:buChar char="n"/>
            </a:pPr>
            <a:r>
              <a:rPr lang="en-US" sz="2400" dirty="0"/>
              <a:t>E</a:t>
            </a:r>
            <a:r>
              <a:rPr lang="en-US" sz="2400" dirty="0" smtClean="0"/>
              <a:t>verything </a:t>
            </a:r>
            <a:r>
              <a:rPr lang="en-US" sz="2400" dirty="0"/>
              <a:t>else is </a:t>
            </a:r>
            <a:r>
              <a:rPr lang="en-US" sz="2400" dirty="0" smtClean="0"/>
              <a:t>gray-shades </a:t>
            </a:r>
            <a:r>
              <a:rPr lang="en-US" sz="2400" dirty="0"/>
              <a:t>in between </a:t>
            </a:r>
          </a:p>
          <a:p>
            <a:pPr lvl="3"/>
            <a:r>
              <a:rPr lang="en-US" sz="1800" dirty="0" smtClean="0"/>
              <a:t>Soft tissue</a:t>
            </a:r>
          </a:p>
          <a:p>
            <a:pPr lvl="3"/>
            <a:r>
              <a:rPr lang="en-US" sz="1800" dirty="0" smtClean="0"/>
              <a:t>Organs</a:t>
            </a:r>
          </a:p>
          <a:p>
            <a:pPr lvl="3"/>
            <a:r>
              <a:rPr lang="en-US" sz="1800" dirty="0" smtClean="0"/>
              <a:t>Tumors/masses</a:t>
            </a:r>
          </a:p>
          <a:p>
            <a:pPr lvl="3"/>
            <a:r>
              <a:rPr lang="en-US" sz="1800" dirty="0" smtClean="0"/>
              <a:t>Food material in digestive tract</a:t>
            </a:r>
          </a:p>
          <a:p>
            <a:pPr lvl="3"/>
            <a:endParaRPr lang="en-US" sz="1800" dirty="0"/>
          </a:p>
        </p:txBody>
      </p:sp>
      <p:pic>
        <p:nvPicPr>
          <p:cNvPr id="9220" name="Picture 4" descr="rad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4495800"/>
            <a:ext cx="1873250" cy="1825625"/>
          </a:xfrm>
          <a:prstGeom prst="rect">
            <a:avLst/>
          </a:prstGeom>
          <a:noFill/>
        </p:spPr>
      </p:pic>
      <p:pic>
        <p:nvPicPr>
          <p:cNvPr id="9222" name="Picture 6" descr="rad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60000">
            <a:off x="324902" y="1918939"/>
            <a:ext cx="1617663" cy="2317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Echo">
  <a:themeElements>
    <a:clrScheme name="Echo 7">
      <a:dk1>
        <a:srgbClr val="336666"/>
      </a:dk1>
      <a:lt1>
        <a:srgbClr val="FFFFFF"/>
      </a:lt1>
      <a:dk2>
        <a:srgbClr val="000000"/>
      </a:dk2>
      <a:lt2>
        <a:srgbClr val="666699"/>
      </a:lt2>
      <a:accent1>
        <a:srgbClr val="99CCCC"/>
      </a:accent1>
      <a:accent2>
        <a:srgbClr val="CCCCCC"/>
      </a:accent2>
      <a:accent3>
        <a:srgbClr val="FFFFFF"/>
      </a:accent3>
      <a:accent4>
        <a:srgbClr val="2A5656"/>
      </a:accent4>
      <a:accent5>
        <a:srgbClr val="CAE2E2"/>
      </a:accent5>
      <a:accent6>
        <a:srgbClr val="B9B9B9"/>
      </a:accent6>
      <a:hlink>
        <a:srgbClr val="006666"/>
      </a:hlink>
      <a:folHlink>
        <a:srgbClr val="B2B2B2"/>
      </a:folHlink>
    </a:clrScheme>
    <a:fontScheme name="Ech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cho 1">
        <a:dk1>
          <a:srgbClr val="25252F"/>
        </a:dk1>
        <a:lt1>
          <a:srgbClr val="9999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3399"/>
        </a:accent2>
        <a:accent3>
          <a:srgbClr val="AAAAAA"/>
        </a:accent3>
        <a:accent4>
          <a:srgbClr val="8282DA"/>
        </a:accent4>
        <a:accent5>
          <a:srgbClr val="ADB8FF"/>
        </a:accent5>
        <a:accent6>
          <a:srgbClr val="002D8A"/>
        </a:accent6>
        <a:hlink>
          <a:srgbClr val="0099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2">
        <a:dk1>
          <a:srgbClr val="314183"/>
        </a:dk1>
        <a:lt1>
          <a:srgbClr val="FFFFFF"/>
        </a:lt1>
        <a:dk2>
          <a:srgbClr val="0B1E45"/>
        </a:dk2>
        <a:lt2>
          <a:srgbClr val="FFFFFF"/>
        </a:lt2>
        <a:accent1>
          <a:srgbClr val="6666FF"/>
        </a:accent1>
        <a:accent2>
          <a:srgbClr val="0066FF"/>
        </a:accent2>
        <a:accent3>
          <a:srgbClr val="AAABB0"/>
        </a:accent3>
        <a:accent4>
          <a:srgbClr val="DADADA"/>
        </a:accent4>
        <a:accent5>
          <a:srgbClr val="B8B8FF"/>
        </a:accent5>
        <a:accent6>
          <a:srgbClr val="005CE7"/>
        </a:accent6>
        <a:hlink>
          <a:srgbClr val="00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3">
        <a:dk1>
          <a:srgbClr val="194349"/>
        </a:dk1>
        <a:lt1>
          <a:srgbClr val="FFFFCC"/>
        </a:lt1>
        <a:dk2>
          <a:srgbClr val="006666"/>
        </a:dk2>
        <a:lt2>
          <a:srgbClr val="FFFFFF"/>
        </a:lt2>
        <a:accent1>
          <a:srgbClr val="99CC00"/>
        </a:accent1>
        <a:accent2>
          <a:srgbClr val="00B6B2"/>
        </a:accent2>
        <a:accent3>
          <a:srgbClr val="AAB8B8"/>
        </a:accent3>
        <a:accent4>
          <a:srgbClr val="DADAAE"/>
        </a:accent4>
        <a:accent5>
          <a:srgbClr val="CAE2AA"/>
        </a:accent5>
        <a:accent6>
          <a:srgbClr val="00A5A1"/>
        </a:accent6>
        <a:hlink>
          <a:srgbClr val="669900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4">
        <a:dk1>
          <a:srgbClr val="194349"/>
        </a:dk1>
        <a:lt1>
          <a:srgbClr val="FFFFCC"/>
        </a:lt1>
        <a:dk2>
          <a:srgbClr val="0000FF"/>
        </a:dk2>
        <a:lt2>
          <a:srgbClr val="FFFFFF"/>
        </a:lt2>
        <a:accent1>
          <a:srgbClr val="0099FF"/>
        </a:accent1>
        <a:accent2>
          <a:srgbClr val="33CC33"/>
        </a:accent2>
        <a:accent3>
          <a:srgbClr val="AAAAFF"/>
        </a:accent3>
        <a:accent4>
          <a:srgbClr val="DADAAE"/>
        </a:accent4>
        <a:accent5>
          <a:srgbClr val="AACAFF"/>
        </a:accent5>
        <a:accent6>
          <a:srgbClr val="2DB9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5">
        <a:dk1>
          <a:srgbClr val="194349"/>
        </a:dk1>
        <a:lt1>
          <a:srgbClr val="FFFFCC"/>
        </a:lt1>
        <a:dk2>
          <a:srgbClr val="72A497"/>
        </a:dk2>
        <a:lt2>
          <a:srgbClr val="000000"/>
        </a:lt2>
        <a:accent1>
          <a:srgbClr val="805D32"/>
        </a:accent1>
        <a:accent2>
          <a:srgbClr val="7D2F3C"/>
        </a:accent2>
        <a:accent3>
          <a:srgbClr val="BCCFC9"/>
        </a:accent3>
        <a:accent4>
          <a:srgbClr val="DADAAE"/>
        </a:accent4>
        <a:accent5>
          <a:srgbClr val="C0B6AD"/>
        </a:accent5>
        <a:accent6>
          <a:srgbClr val="712A35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6">
        <a:dk1>
          <a:srgbClr val="1C1C1C"/>
        </a:dk1>
        <a:lt1>
          <a:srgbClr val="FFFFFF"/>
        </a:lt1>
        <a:dk2>
          <a:srgbClr val="710F0F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BB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666699"/>
        </a:hlink>
        <a:folHlink>
          <a:srgbClr val="99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7">
        <a:dk1>
          <a:srgbClr val="336666"/>
        </a:dk1>
        <a:lt1>
          <a:srgbClr val="FFFFFF"/>
        </a:lt1>
        <a:dk2>
          <a:srgbClr val="000000"/>
        </a:dk2>
        <a:lt2>
          <a:srgbClr val="666699"/>
        </a:lt2>
        <a:accent1>
          <a:srgbClr val="99CCCC"/>
        </a:accent1>
        <a:accent2>
          <a:srgbClr val="CCCCCC"/>
        </a:accent2>
        <a:accent3>
          <a:srgbClr val="FFFFFF"/>
        </a:accent3>
        <a:accent4>
          <a:srgbClr val="2A5656"/>
        </a:accent4>
        <a:accent5>
          <a:srgbClr val="CAE2E2"/>
        </a:accent5>
        <a:accent6>
          <a:srgbClr val="B9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ho 8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3366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ho 9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CC33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B98A00"/>
        </a:accent6>
        <a:hlink>
          <a:srgbClr val="CC66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ho 10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666699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8A8AE7"/>
        </a:accent6>
        <a:hlink>
          <a:srgbClr val="3366FF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Echo</Template>
  <TotalTime>377</TotalTime>
  <Words>517</Words>
  <Application>Microsoft Office PowerPoint</Application>
  <PresentationFormat>On-screen Show (4:3)</PresentationFormat>
  <Paragraphs>125</Paragraphs>
  <Slides>21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Echo</vt:lpstr>
      <vt:lpstr>Veterinary Radiology</vt:lpstr>
      <vt:lpstr>What is a radiograph?</vt:lpstr>
      <vt:lpstr>Our Goal….</vt:lpstr>
      <vt:lpstr>Safety First</vt:lpstr>
      <vt:lpstr>Safety First</vt:lpstr>
      <vt:lpstr>Hardware…</vt:lpstr>
      <vt:lpstr>Hardware </vt:lpstr>
      <vt:lpstr>Radiology Terminology</vt:lpstr>
      <vt:lpstr>Mechanisms of Xrays…</vt:lpstr>
      <vt:lpstr>3 Factors That Produce a Radiograph</vt:lpstr>
      <vt:lpstr>Radiology Logs</vt:lpstr>
      <vt:lpstr>Technique Chart</vt:lpstr>
      <vt:lpstr>Film Identification </vt:lpstr>
      <vt:lpstr>Stretch  and  Reflect</vt:lpstr>
      <vt:lpstr>Standard VS. Digital Radiography</vt:lpstr>
      <vt:lpstr>Developing Film</vt:lpstr>
      <vt:lpstr>Manual and Automatic</vt:lpstr>
      <vt:lpstr>Digital Processing</vt:lpstr>
      <vt:lpstr>Radiation Sickness</vt:lpstr>
      <vt:lpstr>NEVER----</vt:lpstr>
      <vt:lpstr>Never…Never….NEVER</vt:lpstr>
    </vt:vector>
  </TitlesOfParts>
  <Company>LCCTC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Veterinary Radiology</dc:title>
  <dc:creator>kmagsam</dc:creator>
  <cp:lastModifiedBy>OCull, Latissa</cp:lastModifiedBy>
  <cp:revision>25</cp:revision>
  <dcterms:created xsi:type="dcterms:W3CDTF">2008-09-29T20:14:20Z</dcterms:created>
  <dcterms:modified xsi:type="dcterms:W3CDTF">2014-02-03T23:21:33Z</dcterms:modified>
</cp:coreProperties>
</file>