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4" r:id="rId12"/>
    <p:sldId id="287" r:id="rId13"/>
    <p:sldId id="264" r:id="rId14"/>
    <p:sldId id="265" r:id="rId15"/>
    <p:sldId id="266" r:id="rId16"/>
    <p:sldId id="263" r:id="rId17"/>
    <p:sldId id="268" r:id="rId18"/>
    <p:sldId id="269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79" r:id="rId31"/>
    <p:sldId id="286" r:id="rId32"/>
    <p:sldId id="281" r:id="rId33"/>
    <p:sldId id="282" r:id="rId34"/>
    <p:sldId id="283" r:id="rId35"/>
    <p:sldId id="28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56" d="100"/>
          <a:sy n="56" d="100"/>
        </p:scale>
        <p:origin x="10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317D-F48A-4318-841E-D600C5231898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3B32-B827-499E-889A-41E0F79B4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3B32-B827-499E-889A-41E0F79B42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9D4D80-6ED6-493D-A79C-928E114A008A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1A238B-6885-4FAF-A46D-3E03834F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52.xml"/><Relationship Id="rId7" Type="http://schemas.openxmlformats.org/officeDocument/2006/relationships/oleObject" Target="../embeddings/oleObject1.bin"/><Relationship Id="rId2" Type="http://schemas.openxmlformats.org/officeDocument/2006/relationships/tags" Target="../tags/tag5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4.xml"/><Relationship Id="rId10" Type="http://schemas.openxmlformats.org/officeDocument/2006/relationships/image" Target="../media/image39.jpeg"/><Relationship Id="rId4" Type="http://schemas.openxmlformats.org/officeDocument/2006/relationships/tags" Target="../tags/tag53.xml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5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8.xml"/><Relationship Id="rId10" Type="http://schemas.openxmlformats.org/officeDocument/2006/relationships/image" Target="../media/image42.jpeg"/><Relationship Id="rId4" Type="http://schemas.openxmlformats.org/officeDocument/2006/relationships/tags" Target="../tags/tag57.xml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60.xml"/><Relationship Id="rId7" Type="http://schemas.openxmlformats.org/officeDocument/2006/relationships/oleObject" Target="../embeddings/oleObject3.bin"/><Relationship Id="rId2" Type="http://schemas.openxmlformats.org/officeDocument/2006/relationships/tags" Target="../tags/tag5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2.xml"/><Relationship Id="rId10" Type="http://schemas.openxmlformats.org/officeDocument/2006/relationships/image" Target="../media/image45.jpeg"/><Relationship Id="rId4" Type="http://schemas.openxmlformats.org/officeDocument/2006/relationships/tags" Target="../tags/tag61.xml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64.xml"/><Relationship Id="rId7" Type="http://schemas.openxmlformats.org/officeDocument/2006/relationships/oleObject" Target="../embeddings/oleObject4.bin"/><Relationship Id="rId2" Type="http://schemas.openxmlformats.org/officeDocument/2006/relationships/tags" Target="../tags/tag6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6.xml"/><Relationship Id="rId10" Type="http://schemas.openxmlformats.org/officeDocument/2006/relationships/image" Target="../media/image48.jpeg"/><Relationship Id="rId4" Type="http://schemas.openxmlformats.org/officeDocument/2006/relationships/tags" Target="../tags/tag65.xml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68.xml"/><Relationship Id="rId7" Type="http://schemas.openxmlformats.org/officeDocument/2006/relationships/oleObject" Target="../embeddings/oleObject5.bin"/><Relationship Id="rId2" Type="http://schemas.openxmlformats.org/officeDocument/2006/relationships/tags" Target="../tags/tag6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0.xml"/><Relationship Id="rId10" Type="http://schemas.openxmlformats.org/officeDocument/2006/relationships/image" Target="../media/image51.jpeg"/><Relationship Id="rId4" Type="http://schemas.openxmlformats.org/officeDocument/2006/relationships/tags" Target="../tags/tag69.xml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tags" Target="../tags/tag72.xml"/><Relationship Id="rId7" Type="http://schemas.openxmlformats.org/officeDocument/2006/relationships/oleObject" Target="../embeddings/oleObject6.bin"/><Relationship Id="rId2" Type="http://schemas.openxmlformats.org/officeDocument/2006/relationships/tags" Target="../tags/tag71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4.xml"/><Relationship Id="rId10" Type="http://schemas.openxmlformats.org/officeDocument/2006/relationships/image" Target="../media/image54.jpeg"/><Relationship Id="rId4" Type="http://schemas.openxmlformats.org/officeDocument/2006/relationships/tags" Target="../tags/tag73.xml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76.xml"/><Relationship Id="rId7" Type="http://schemas.openxmlformats.org/officeDocument/2006/relationships/oleObject" Target="../embeddings/oleObject7.bin"/><Relationship Id="rId2" Type="http://schemas.openxmlformats.org/officeDocument/2006/relationships/tags" Target="../tags/tag75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8.xml"/><Relationship Id="rId10" Type="http://schemas.openxmlformats.org/officeDocument/2006/relationships/image" Target="../media/image57.jpeg"/><Relationship Id="rId4" Type="http://schemas.openxmlformats.org/officeDocument/2006/relationships/tags" Target="../tags/tag77.xml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tags" Target="../tags/tag80.xml"/><Relationship Id="rId7" Type="http://schemas.openxmlformats.org/officeDocument/2006/relationships/oleObject" Target="../embeddings/oleObject8.bin"/><Relationship Id="rId2" Type="http://schemas.openxmlformats.org/officeDocument/2006/relationships/tags" Target="../tags/tag7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2.xml"/><Relationship Id="rId10" Type="http://schemas.openxmlformats.org/officeDocument/2006/relationships/image" Target="../media/image60.jpeg"/><Relationship Id="rId4" Type="http://schemas.openxmlformats.org/officeDocument/2006/relationships/tags" Target="../tags/tag81.xml"/><Relationship Id="rId9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66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0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Working Dog</a:t>
            </a:r>
            <a:endParaRPr lang="en-US" dirty="0"/>
          </a:p>
        </p:txBody>
      </p:sp>
      <p:pic>
        <p:nvPicPr>
          <p:cNvPr id="34820" name="Picture 4" descr="http://3.bp.blogspot.com/_s8tYiUBU5bw/SoK-Mfmpq9I/AAAAAAAAA-U/4nOIF10iVD0/S1600-R/600px-Bouvier_Bernois_BE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352800" cy="3352800"/>
          </a:xfrm>
          <a:prstGeom prst="rect">
            <a:avLst/>
          </a:prstGeom>
          <a:noFill/>
        </p:spPr>
      </p:pic>
      <p:pic>
        <p:nvPicPr>
          <p:cNvPr id="34822" name="Picture 6" descr="Bernese Mountain D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886200"/>
            <a:ext cx="2535693" cy="23622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Greater Swiss Mountain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Bernese Mountain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Belgian Mountain 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35844" name="Picture 4" descr="Aki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77" y="3733800"/>
            <a:ext cx="2383573" cy="2057400"/>
          </a:xfrm>
          <a:prstGeom prst="rect">
            <a:avLst/>
          </a:prstGeom>
          <a:noFill/>
        </p:spPr>
      </p:pic>
      <p:pic>
        <p:nvPicPr>
          <p:cNvPr id="35846" name="Picture 6" descr="http://www.mybuddydog.com/aki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971800"/>
            <a:ext cx="3619500" cy="3518958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608563" y="2220118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Alaskan Malamute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Akita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Basenji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is this Working Dog?</a:t>
            </a:r>
            <a:endParaRPr lang="en-US" dirty="0"/>
          </a:p>
        </p:txBody>
      </p:sp>
      <p:pic>
        <p:nvPicPr>
          <p:cNvPr id="36868" name="Picture 4" descr="http://pykra-samoyeds.com/Ch1._Pykra_Mystery_Princ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048000"/>
            <a:ext cx="4581525" cy="3530900"/>
          </a:xfrm>
          <a:prstGeom prst="rect">
            <a:avLst/>
          </a:prstGeom>
          <a:noFill/>
        </p:spPr>
      </p:pic>
      <p:pic>
        <p:nvPicPr>
          <p:cNvPr id="36870" name="Picture 6" descr="Samoy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657600"/>
            <a:ext cx="2505806" cy="27432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Alaskan Malamute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Powderpuff</a:t>
            </a:r>
            <a:r>
              <a:rPr lang="en-US" sz="3200" dirty="0" smtClean="0"/>
              <a:t> Malamute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Samoyed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Working Dog</a:t>
            </a:r>
            <a:endParaRPr lang="en-US" dirty="0"/>
          </a:p>
        </p:txBody>
      </p:sp>
      <p:pic>
        <p:nvPicPr>
          <p:cNvPr id="33796" name="Picture 4" descr="greater_swiss_mt_dog_3"/>
          <p:cNvPicPr>
            <a:picLocks noChangeAspect="1" noChangeArrowheads="1"/>
          </p:cNvPicPr>
          <p:nvPr/>
        </p:nvPicPr>
        <p:blipFill>
          <a:blip r:embed="rId5" cstate="print">
            <a:lum bright="26000"/>
          </a:blip>
          <a:srcRect/>
          <a:stretch>
            <a:fillRect/>
          </a:stretch>
        </p:blipFill>
        <p:spPr bwMode="auto">
          <a:xfrm>
            <a:off x="5486400" y="3522075"/>
            <a:ext cx="3340100" cy="3335925"/>
          </a:xfrm>
          <a:prstGeom prst="rect">
            <a:avLst/>
          </a:prstGeom>
          <a:noFill/>
        </p:spPr>
      </p:pic>
      <p:pic>
        <p:nvPicPr>
          <p:cNvPr id="33798" name="Picture 6" descr="Greater Swiss Mountain D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3095294" cy="23622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Greater Swiss Mountain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Bernese Mountain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Burmese Mountain 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breed is it?</a:t>
            </a:r>
            <a:endParaRPr lang="en-US" dirty="0"/>
          </a:p>
        </p:txBody>
      </p:sp>
      <p:pic>
        <p:nvPicPr>
          <p:cNvPr id="38916" name="Picture 4" descr="Anatolian Shepherd 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3124748" cy="2286000"/>
          </a:xfrm>
          <a:prstGeom prst="rect">
            <a:avLst/>
          </a:prstGeom>
          <a:noFill/>
        </p:spPr>
      </p:pic>
      <p:pic>
        <p:nvPicPr>
          <p:cNvPr id="38918" name="Picture 6" descr="http://upload.wikimedia.org/wikipedia/commons/d/de/Anatolian_2009_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315855"/>
            <a:ext cx="3962400" cy="354214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600200" y="2171700"/>
            <a:ext cx="533400" cy="4953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Cane </a:t>
            </a:r>
            <a:r>
              <a:rPr lang="en-US" sz="3200" dirty="0" err="1" smtClean="0"/>
              <a:t>Corso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Anatolian Shepherd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</a:t>
            </a:r>
            <a:r>
              <a:rPr lang="en-US" sz="3200" dirty="0" err="1" smtClean="0"/>
              <a:t>Norweigan</a:t>
            </a:r>
            <a:r>
              <a:rPr lang="en-US" sz="3200" dirty="0" smtClean="0"/>
              <a:t> </a:t>
            </a:r>
            <a:r>
              <a:rPr lang="en-US" sz="3200" dirty="0" err="1" smtClean="0"/>
              <a:t>Buhund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Working Dog is it?</a:t>
            </a:r>
            <a:endParaRPr lang="en-US" dirty="0"/>
          </a:p>
        </p:txBody>
      </p:sp>
      <p:pic>
        <p:nvPicPr>
          <p:cNvPr id="39940" name="Picture 4" descr="http://www.akc.org/images/breeds/leonberger/photos/lg_leonberger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3714750" cy="2983980"/>
          </a:xfrm>
          <a:prstGeom prst="rect">
            <a:avLst/>
          </a:prstGeom>
          <a:noFill/>
        </p:spPr>
      </p:pic>
      <p:sp>
        <p:nvSpPr>
          <p:cNvPr id="11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Dogue</a:t>
            </a:r>
            <a:r>
              <a:rPr lang="en-US" sz="3200" dirty="0" smtClean="0"/>
              <a:t> de Bordeaux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Leonberger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Tibetan Mastiff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37892" name="Picture 4" descr="Alaskan Malam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2662619" cy="2438400"/>
          </a:xfrm>
          <a:prstGeom prst="rect">
            <a:avLst/>
          </a:prstGeom>
          <a:noFill/>
        </p:spPr>
      </p:pic>
      <p:pic>
        <p:nvPicPr>
          <p:cNvPr id="37894" name="Picture 6" descr="http://remarkabledogs.com/wp-content/uploads/2009/08/alaskan-malam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505200"/>
            <a:ext cx="3448050" cy="3051443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Samoyed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Great Pyrenees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</a:t>
            </a:r>
            <a:r>
              <a:rPr lang="en-US" sz="3600" dirty="0" smtClean="0"/>
              <a:t>Alaskan Malamute</a:t>
            </a:r>
          </a:p>
        </p:txBody>
      </p:sp>
      <p:sp>
        <p:nvSpPr>
          <p:cNvPr id="10" name="CorShape1"/>
          <p:cNvSpPr/>
          <p:nvPr>
            <p:custDataLst>
              <p:tags r:id="rId3"/>
            </p:custDataLst>
          </p:nvPr>
        </p:nvSpPr>
        <p:spPr>
          <a:xfrm>
            <a:off x="1082039" y="2850048"/>
            <a:ext cx="393700" cy="3937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40964" name="Picture 4" descr="Great Pyrene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565720" cy="2133600"/>
          </a:xfrm>
          <a:prstGeom prst="rect">
            <a:avLst/>
          </a:prstGeom>
          <a:noFill/>
        </p:spPr>
      </p:pic>
      <p:pic>
        <p:nvPicPr>
          <p:cNvPr id="40966" name="Picture 6" descr="http://www.akc.org/images/breeds/great_pyrenees/photos/lg_great_pyrenee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400"/>
            <a:ext cx="3788990" cy="32766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09932" y="1600200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Great Pyrenees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Siberian Husky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American Eskimo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Working Dog is it?</a:t>
            </a:r>
            <a:endParaRPr lang="en-US" dirty="0"/>
          </a:p>
        </p:txBody>
      </p:sp>
      <p:pic>
        <p:nvPicPr>
          <p:cNvPr id="41988" name="Picture 4" descr="http://www.akc.org/images/breeds/cane_corso/photos/lg_cane_corso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76600"/>
            <a:ext cx="4495800" cy="3360611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219200" y="1631830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Cane </a:t>
            </a:r>
            <a:r>
              <a:rPr lang="en-US" sz="3200" dirty="0" err="1" smtClean="0"/>
              <a:t>Corso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Bullmastiff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Neopolitan</a:t>
            </a:r>
            <a:r>
              <a:rPr lang="en-US" sz="3200" dirty="0" smtClean="0"/>
              <a:t> Mastiff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43012" name="Picture 4" descr="Bullmas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" y="3429000"/>
            <a:ext cx="2171700" cy="2286000"/>
          </a:xfrm>
          <a:prstGeom prst="rect">
            <a:avLst/>
          </a:prstGeom>
          <a:noFill/>
        </p:spPr>
      </p:pic>
      <p:pic>
        <p:nvPicPr>
          <p:cNvPr id="43014" name="Picture 6" descr="http://www.akc.org/images/breeds/bullmastiff/photos/lg_bullmastif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895600"/>
            <a:ext cx="3143250" cy="38100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Boxer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Bullmastiff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English Boxer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Working Dog is this?</a:t>
            </a:r>
            <a:endParaRPr lang="en-US" dirty="0"/>
          </a:p>
        </p:txBody>
      </p:sp>
      <p:pic>
        <p:nvPicPr>
          <p:cNvPr id="1028" name="Picture 4" descr="Black Russian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7040"/>
            <a:ext cx="3467100" cy="2820960"/>
          </a:xfrm>
          <a:prstGeom prst="rect">
            <a:avLst/>
          </a:prstGeom>
          <a:noFill/>
        </p:spPr>
      </p:pic>
      <p:pic>
        <p:nvPicPr>
          <p:cNvPr id="5" name="Picture 4" descr="Black Russian Terrier dog Black Russian Terr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352800"/>
            <a:ext cx="2133600" cy="333375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990600" y="2249277"/>
            <a:ext cx="1041400" cy="341523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Standard Schnauzer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Black Russian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</a:t>
            </a:r>
            <a:r>
              <a:rPr lang="en-US" sz="3200" dirty="0" err="1" smtClean="0"/>
              <a:t>Briard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22400"/>
          <a:ext cx="91344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hart" r:id="rId7" imgW="9144000" imgH="2133695" progId="MSGraph.Chart.8">
                  <p:embed followColorScheme="full"/>
                </p:oleObj>
              </mc:Choice>
              <mc:Fallback>
                <p:oleObj name="Chart" r:id="rId7" imgW="9144000" imgH="2133695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22400"/>
                        <a:ext cx="91344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Picture 4" descr="German Pinsch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690" y="3581400"/>
            <a:ext cx="2343260" cy="2133600"/>
          </a:xfrm>
          <a:prstGeom prst="rect">
            <a:avLst/>
          </a:prstGeom>
          <a:noFill/>
        </p:spPr>
      </p:pic>
      <p:pic>
        <p:nvPicPr>
          <p:cNvPr id="44038" name="Picture 6" descr="http://www.akc.org/images/breeds/german_pinscher/photos/lg_german_pinscher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352800"/>
            <a:ext cx="3333750" cy="263842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Great Dane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German Pinscher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Manchester Terrier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1"/>
      <p:bldOleChart spid="4" grpId="2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is the name of this dog?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47800"/>
          <a:ext cx="91344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Chart" r:id="rId7" imgW="9144000" imgH="1457417" progId="MSGraph.Chart.8">
                  <p:embed followColorScheme="full"/>
                </p:oleObj>
              </mc:Choice>
              <mc:Fallback>
                <p:oleObj name="Chart" r:id="rId7" imgW="9144000" imgH="1457417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91344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Boxer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Doberman Pinscher</a:t>
            </a:r>
            <a:endParaRPr lang="en-US" sz="3200" dirty="0"/>
          </a:p>
        </p:txBody>
      </p:sp>
      <p:pic>
        <p:nvPicPr>
          <p:cNvPr id="45060" name="Picture 4" descr="Box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124200"/>
            <a:ext cx="1809750" cy="2028826"/>
          </a:xfrm>
          <a:prstGeom prst="rect">
            <a:avLst/>
          </a:prstGeom>
          <a:noFill/>
        </p:spPr>
      </p:pic>
      <p:pic>
        <p:nvPicPr>
          <p:cNvPr id="45062" name="Picture 6" descr="http://dogtime.com/system/gallery_pictures/147/large/Boxer-1-picture.jpg?12375945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743200"/>
            <a:ext cx="3893662" cy="3886343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47800"/>
          <a:ext cx="91344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Chart" r:id="rId7" imgW="9144000" imgH="1457417" progId="MSGraph.Chart.8">
                  <p:embed followColorScheme="full"/>
                </p:oleObj>
              </mc:Choice>
              <mc:Fallback>
                <p:oleObj name="Chart" r:id="rId7" imgW="9144000" imgH="1457417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91344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4" name="Picture 4" descr="Saint Bern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529" y="3352800"/>
            <a:ext cx="2437621" cy="2514600"/>
          </a:xfrm>
          <a:prstGeom prst="rect">
            <a:avLst/>
          </a:prstGeom>
          <a:noFill/>
        </p:spPr>
      </p:pic>
      <p:pic>
        <p:nvPicPr>
          <p:cNvPr id="46086" name="Picture 6" descr="http://www.dognews.com/pedigreegallery/working/images/SAINT%20BERNAR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895600"/>
            <a:ext cx="3660434" cy="35433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1. Saint Bernard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2. Mastiff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Working Dog is this?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22400"/>
          <a:ext cx="91344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Chart" r:id="rId7" imgW="9144000" imgH="2133695" progId="MSGraph.Chart.8">
                  <p:embed followColorScheme="full"/>
                </p:oleObj>
              </mc:Choice>
              <mc:Fallback>
                <p:oleObj name="Chart" r:id="rId7" imgW="9144000" imgH="2133695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22400"/>
                        <a:ext cx="91344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 descr="Portuguese Water Do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872" y="3505200"/>
            <a:ext cx="2674278" cy="2209800"/>
          </a:xfrm>
          <a:prstGeom prst="rect">
            <a:avLst/>
          </a:prstGeom>
          <a:noFill/>
        </p:spPr>
      </p:pic>
      <p:pic>
        <p:nvPicPr>
          <p:cNvPr id="47110" name="Picture 6" descr="http://www.theportuguesewaterdog.com/portuguese_water_dog_blac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971800"/>
            <a:ext cx="3810000" cy="3000375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Poodle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Tibetan 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Portuguese Water Dog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1"/>
      <p:bldOleChart spid="4" grpId="2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breed…almost done!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47800"/>
          <a:ext cx="91344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Chart" r:id="rId7" imgW="9144000" imgH="1457417" progId="MSGraph.Chart.8">
                  <p:embed followColorScheme="full"/>
                </p:oleObj>
              </mc:Choice>
              <mc:Fallback>
                <p:oleObj name="Chart" r:id="rId7" imgW="9144000" imgH="1457417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91344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1112519" y="176445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1. Great Dane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2. Newfoundland</a:t>
            </a:r>
            <a:endParaRPr lang="en-US" sz="3200" dirty="0"/>
          </a:p>
        </p:txBody>
      </p:sp>
      <p:pic>
        <p:nvPicPr>
          <p:cNvPr id="48132" name="Picture 4" descr="Great Da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370" y="3352800"/>
            <a:ext cx="2537380" cy="2590800"/>
          </a:xfrm>
          <a:prstGeom prst="rect">
            <a:avLst/>
          </a:prstGeom>
          <a:noFill/>
        </p:spPr>
      </p:pic>
      <p:pic>
        <p:nvPicPr>
          <p:cNvPr id="48134" name="Picture 6" descr="http://www.straysanatomy.com/wp-content/uploads/2009/02/great-dane-and-chihuahua-c11759689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667000"/>
            <a:ext cx="2943225" cy="40481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47800"/>
          <a:ext cx="91344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Chart" r:id="rId7" imgW="9144000" imgH="1457417" progId="MSGraph.Chart.8">
                  <p:embed followColorScheme="full"/>
                </p:oleObj>
              </mc:Choice>
              <mc:Fallback>
                <p:oleObj name="Chart" r:id="rId7" imgW="9144000" imgH="1457417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91344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1. German Pinscher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2. Doberman Pinscher</a:t>
            </a:r>
            <a:endParaRPr lang="en-US" sz="3200" dirty="0"/>
          </a:p>
        </p:txBody>
      </p:sp>
      <p:pic>
        <p:nvPicPr>
          <p:cNvPr id="49156" name="Picture 4" descr="Doberman Pinsch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479" y="3352800"/>
            <a:ext cx="2531671" cy="2438400"/>
          </a:xfrm>
          <a:prstGeom prst="rect">
            <a:avLst/>
          </a:prstGeom>
          <a:noFill/>
        </p:spPr>
      </p:pic>
      <p:pic>
        <p:nvPicPr>
          <p:cNvPr id="49158" name="Picture 6" descr="http://www.akc.org/images/breeds/doberman_pinscher/photos/lg_doberman_pinscher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2895600"/>
            <a:ext cx="2667000" cy="3733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 is this?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22400"/>
          <a:ext cx="91344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Chart" r:id="rId7" imgW="9144000" imgH="2133695" progId="MSGraph.Chart.8">
                  <p:embed followColorScheme="full"/>
                </p:oleObj>
              </mc:Choice>
              <mc:Fallback>
                <p:oleObj name="Chart" r:id="rId7" imgW="9144000" imgH="2133695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22400"/>
                        <a:ext cx="91344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4" name="Picture 4" descr="Tibetan Mastif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4267200"/>
            <a:ext cx="2354854" cy="2057400"/>
          </a:xfrm>
          <a:prstGeom prst="rect">
            <a:avLst/>
          </a:prstGeom>
          <a:noFill/>
        </p:spPr>
      </p:pic>
      <p:pic>
        <p:nvPicPr>
          <p:cNvPr id="51206" name="Picture 6" descr="Tibetan Mastiff picture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0" y="3456215"/>
            <a:ext cx="2857500" cy="3401785"/>
          </a:xfrm>
          <a:prstGeom prst="rect">
            <a:avLst/>
          </a:prstGeom>
          <a:noFill/>
        </p:spPr>
      </p:pic>
      <p:sp>
        <p:nvSpPr>
          <p:cNvPr id="11" name="CorShape1"/>
          <p:cNvSpPr/>
          <p:nvPr>
            <p:custDataLst>
              <p:tags r:id="rId4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Tibetan 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Leonberger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Bermese</a:t>
            </a:r>
            <a:r>
              <a:rPr lang="en-US" sz="3200" dirty="0" smtClean="0"/>
              <a:t> Mountain Dog 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Still a few left…what is this one?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27000" y="1422400"/>
          <a:ext cx="91344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Chart" r:id="rId7" imgW="9144000" imgH="2133695" progId="MSGraph.Chart.8">
                  <p:embed followColorScheme="full"/>
                </p:oleObj>
              </mc:Choice>
              <mc:Fallback>
                <p:oleObj name="Chart" r:id="rId7" imgW="9144000" imgH="2133695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22400"/>
                        <a:ext cx="91344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 descr="Standard Schnauz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713" y="3505200"/>
            <a:ext cx="2607837" cy="2209800"/>
          </a:xfrm>
          <a:prstGeom prst="rect">
            <a:avLst/>
          </a:prstGeom>
          <a:noFill/>
        </p:spPr>
      </p:pic>
      <p:pic>
        <p:nvPicPr>
          <p:cNvPr id="50182" name="Picture 6" descr="http://dogs.net/wp-content/uploads/2010/06/standard-schnauz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352800"/>
            <a:ext cx="3797300" cy="35052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1. Standard Schnauzer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2. Tibetan 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German Terrier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Newfoundland</a:t>
            </a:r>
          </a:p>
          <a:p>
            <a:r>
              <a:rPr lang="en-US" dirty="0" smtClean="0"/>
              <a:t>2. Great Pyrenees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Boerboel</a:t>
            </a:r>
            <a:endParaRPr lang="en-US" dirty="0"/>
          </a:p>
        </p:txBody>
      </p:sp>
      <p:pic>
        <p:nvPicPr>
          <p:cNvPr id="57346" name="Picture 2" descr="http://www.selectreserveboerboels.com/Madala/Madalas%20pictures/Copy%20of%20Mad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37" y="2362200"/>
            <a:ext cx="40049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www.selectreserveboerboels.com/Photo%20Album/photo%20album%20pictures/Bat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86200" cy="25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Point Star 3"/>
          <p:cNvSpPr/>
          <p:nvPr/>
        </p:nvSpPr>
        <p:spPr>
          <a:xfrm>
            <a:off x="228600" y="2438400"/>
            <a:ext cx="4572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dog?</a:t>
            </a:r>
            <a:endParaRPr lang="en-US" dirty="0"/>
          </a:p>
        </p:txBody>
      </p:sp>
      <p:pic>
        <p:nvPicPr>
          <p:cNvPr id="52228" name="Picture 4" descr="Dogue de Bordea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81" y="3200400"/>
            <a:ext cx="2502369" cy="2133600"/>
          </a:xfrm>
          <a:prstGeom prst="rect">
            <a:avLst/>
          </a:prstGeom>
          <a:noFill/>
        </p:spPr>
      </p:pic>
      <p:pic>
        <p:nvPicPr>
          <p:cNvPr id="52230" name="Picture 6" descr="http://www.petsplace.co.za/Dogues%20de%20Bordeau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150" y="3209925"/>
            <a:ext cx="5276850" cy="36480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</a:t>
            </a:r>
            <a:r>
              <a:rPr lang="en-US" sz="3200" dirty="0" err="1" smtClean="0"/>
              <a:t>Dogue</a:t>
            </a:r>
            <a:r>
              <a:rPr lang="en-US" sz="3200" dirty="0" smtClean="0"/>
              <a:t> de Bordeaux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Neapolitan 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Bullmastiff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28676" name="Picture 4" descr="Neapolitan Mas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735" y="3581400"/>
            <a:ext cx="2648415" cy="2286000"/>
          </a:xfrm>
          <a:prstGeom prst="rect">
            <a:avLst/>
          </a:prstGeom>
          <a:noFill/>
        </p:spPr>
      </p:pic>
      <p:pic>
        <p:nvPicPr>
          <p:cNvPr id="28678" name="Picture 6" descr="http://www.canadasguidetodogs.com/customergraphics/neapolita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352800"/>
            <a:ext cx="3962400" cy="3330893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43000" y="2235200"/>
            <a:ext cx="815742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Cane </a:t>
            </a:r>
            <a:r>
              <a:rPr lang="en-US" sz="3200" dirty="0" err="1" smtClean="0"/>
              <a:t>Corso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</a:t>
            </a:r>
            <a:r>
              <a:rPr lang="en-US" sz="3200" dirty="0" err="1" smtClean="0"/>
              <a:t>Neopolitan</a:t>
            </a:r>
            <a:r>
              <a:rPr lang="en-US" sz="3200" dirty="0" smtClean="0"/>
              <a:t> Mastiff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Tibetan Mastiff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to last slide! Which dog..</a:t>
            </a:r>
            <a:endParaRPr lang="en-US" dirty="0"/>
          </a:p>
        </p:txBody>
      </p:sp>
      <p:pic>
        <p:nvPicPr>
          <p:cNvPr id="53252" name="Picture 4" descr="Siberian Hu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522" y="3581400"/>
            <a:ext cx="2439228" cy="2362200"/>
          </a:xfrm>
          <a:prstGeom prst="rect">
            <a:avLst/>
          </a:prstGeom>
          <a:noFill/>
        </p:spPr>
      </p:pic>
      <p:pic>
        <p:nvPicPr>
          <p:cNvPr id="53254" name="Picture 6" descr="http://www.akc.org/images/breeds/siberian_husky/photos/lg_siberian_husky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8344" y="3429000"/>
            <a:ext cx="3775482" cy="25908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Akita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Siberian Husky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Alaskan Mastiff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 one- Working Dogs! Which one?</a:t>
            </a:r>
            <a:endParaRPr lang="en-US" dirty="0"/>
          </a:p>
        </p:txBody>
      </p:sp>
      <p:pic>
        <p:nvPicPr>
          <p:cNvPr id="56324" name="Picture 4" descr="Newfound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124200"/>
            <a:ext cx="2878665" cy="2590800"/>
          </a:xfrm>
          <a:prstGeom prst="rect">
            <a:avLst/>
          </a:prstGeom>
          <a:noFill/>
        </p:spPr>
      </p:pic>
      <p:pic>
        <p:nvPicPr>
          <p:cNvPr id="56326" name="Picture 6" descr="http://www.puppy-stork.com/images/snowymeadow-newfoundlands/snowymeadow-newfoundlands_our_dog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819400"/>
            <a:ext cx="4108681" cy="3581400"/>
          </a:xfrm>
          <a:prstGeom prst="rect">
            <a:avLst/>
          </a:prstGeom>
          <a:noFill/>
        </p:spPr>
      </p:pic>
      <p:sp>
        <p:nvSpPr>
          <p:cNvPr id="11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1. </a:t>
            </a:r>
            <a:r>
              <a:rPr lang="en-US" sz="3200" dirty="0" err="1" smtClean="0"/>
              <a:t>Leonberger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 2. Newfoundland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Chinooks</a:t>
            </a:r>
            <a:r>
              <a:rPr lang="en-US" dirty="0"/>
              <a:t>. Digital image. </a:t>
            </a:r>
            <a:r>
              <a:rPr lang="en-US" i="1" dirty="0"/>
              <a:t>Greatmountainchinooks.com</a:t>
            </a:r>
            <a:r>
              <a:rPr lang="en-US" dirty="0"/>
              <a:t>. Www.pinterest.com, </a:t>
            </a:r>
            <a:r>
              <a:rPr lang="en-US" dirty="0" err="1"/>
              <a:t>n.d.</a:t>
            </a:r>
            <a:r>
              <a:rPr lang="en-US" dirty="0"/>
              <a:t> Web. 18 Dec. 2014.</a:t>
            </a:r>
          </a:p>
        </p:txBody>
      </p:sp>
    </p:spTree>
    <p:extLst>
      <p:ext uri="{BB962C8B-B14F-4D97-AF65-F5344CB8AC3E}">
        <p14:creationId xmlns:p14="http://schemas.microsoft.com/office/powerpoint/2010/main" val="40347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Working Dog is this?</a:t>
            </a:r>
            <a:endParaRPr lang="en-US" dirty="0"/>
          </a:p>
        </p:txBody>
      </p:sp>
      <p:pic>
        <p:nvPicPr>
          <p:cNvPr id="29700" name="Picture 4" descr="Rottwei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2624136" cy="2209800"/>
          </a:xfrm>
          <a:prstGeom prst="rect">
            <a:avLst/>
          </a:prstGeom>
          <a:noFill/>
        </p:spPr>
      </p:pic>
      <p:pic>
        <p:nvPicPr>
          <p:cNvPr id="29702" name="Picture 6" descr="http://i.dailymail.co.uk/i/pix/2008/12/22/article-1099599-057846060000044D-888_468x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819400"/>
            <a:ext cx="2936444" cy="36861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44438" y="1607388"/>
            <a:ext cx="531962" cy="450011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Rottweiler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Doberman Pinscher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Working Dog</a:t>
            </a:r>
            <a:endParaRPr lang="en-US" dirty="0"/>
          </a:p>
        </p:txBody>
      </p:sp>
      <p:pic>
        <p:nvPicPr>
          <p:cNvPr id="30724" name="Picture 4" descr="Giant Schnauz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267200"/>
            <a:ext cx="2455332" cy="2209800"/>
          </a:xfrm>
          <a:prstGeom prst="rect">
            <a:avLst/>
          </a:prstGeom>
          <a:noFill/>
        </p:spPr>
      </p:pic>
      <p:pic>
        <p:nvPicPr>
          <p:cNvPr id="30726" name="Picture 6" descr="http://static.gotpetsonline.com/pictures-gallery/dog-pictures-breeders-puppies-rescue/giant-schnauzer-pictures-breeders-puppies-rescue/pictures/giant-schnauzer-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200400"/>
            <a:ext cx="3305175" cy="34290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Russian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Bouvier</a:t>
            </a:r>
            <a:r>
              <a:rPr lang="en-US" sz="3200" dirty="0" smtClean="0"/>
              <a:t> de </a:t>
            </a:r>
            <a:r>
              <a:rPr lang="en-US" sz="3200" dirty="0" err="1" smtClean="0"/>
              <a:t>Flandres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Giant Schnauzer</a:t>
            </a:r>
            <a:endParaRPr lang="en-US" sz="3200" dirty="0"/>
          </a:p>
        </p:txBody>
      </p:sp>
      <p:pic>
        <p:nvPicPr>
          <p:cNvPr id="5" name="Picture 4" descr="http://t1.gstatic.com/images?q=tbn:ANd9GcS8lmYxhqewumwao7gCHcyWC6nWs_xghjvi16PT2OKgQuZVN2Iu4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2286000" cy="19335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pic>
        <p:nvPicPr>
          <p:cNvPr id="31748" name="Picture 4" descr="Kuvas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33800"/>
            <a:ext cx="2596598" cy="2514600"/>
          </a:xfrm>
          <a:prstGeom prst="rect">
            <a:avLst/>
          </a:prstGeom>
          <a:noFill/>
        </p:spPr>
      </p:pic>
      <p:pic>
        <p:nvPicPr>
          <p:cNvPr id="31750" name="Picture 6" descr="http://www.dog-breeds-list.com/dog_breed_images/104/big/kuvasz-picture-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581400"/>
            <a:ext cx="3857625" cy="30765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219200" y="222011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Komondor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Kuvasz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American Eskimo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is this breed?</a:t>
            </a:r>
            <a:endParaRPr lang="en-US" dirty="0"/>
          </a:p>
        </p:txBody>
      </p:sp>
      <p:pic>
        <p:nvPicPr>
          <p:cNvPr id="32772" name="Picture 4" descr="Komond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05200"/>
            <a:ext cx="2795750" cy="2133600"/>
          </a:xfrm>
          <a:prstGeom prst="rect">
            <a:avLst/>
          </a:prstGeom>
          <a:noFill/>
        </p:spPr>
      </p:pic>
      <p:pic>
        <p:nvPicPr>
          <p:cNvPr id="32774" name="Picture 6" descr="http://www.justdogbreeds.com/images/breeds/komond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971800"/>
            <a:ext cx="2857500" cy="33337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Puli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Kuvasz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Komondor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5257800" cy="1490472"/>
          </a:xfrm>
        </p:spPr>
        <p:txBody>
          <a:bodyPr/>
          <a:lstStyle/>
          <a:p>
            <a:r>
              <a:rPr lang="en-US" dirty="0" smtClean="0"/>
              <a:t>1. Chinook</a:t>
            </a:r>
          </a:p>
          <a:p>
            <a:r>
              <a:rPr lang="en-US" dirty="0" smtClean="0"/>
              <a:t>2. Australian Herding Dog</a:t>
            </a:r>
          </a:p>
          <a:p>
            <a:r>
              <a:rPr lang="en-US" dirty="0" smtClean="0"/>
              <a:t>3. Tan Shepherd</a:t>
            </a:r>
            <a:endParaRPr lang="en-US" dirty="0"/>
          </a:p>
        </p:txBody>
      </p:sp>
      <p:pic>
        <p:nvPicPr>
          <p:cNvPr id="57346" name="Picture 2" descr="http://media-cache-ak0.pinimg.com/originals/ef/03/34/ef0334a24301ff3c28c2215d3e623c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6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media-cache-ec0.pinimg.com/736x/8b/94/22/8b942238b1a30f4d660c0b22ae2dc5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2286000" cy="30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16002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Rottweiler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Neopolitan</a:t>
            </a:r>
            <a:r>
              <a:rPr lang="en-US" dirty="0" smtClean="0"/>
              <a:t> Mastiff</a:t>
            </a:r>
          </a:p>
          <a:p>
            <a:r>
              <a:rPr lang="en-US" dirty="0" smtClean="0"/>
              <a:t>3. Mastiff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56343"/>
            <a:ext cx="3890390" cy="281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90" y="2972442"/>
            <a:ext cx="2967610" cy="388555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" y="2470556"/>
            <a:ext cx="521208" cy="50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4"/>
  <p:tag name="FONTSIZE" val="32"/>
  <p:tag name="BULLETTYPE" val="ppBulletArabicPeriod"/>
  <p:tag name="ANSWERTEXT" val="1. Rottweiler&#10;2. Doberman Pinsc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664A12EE7234B2689ECB83F51F6068D"/>
  <p:tag name="SLIDEID" val="8664A12EE7234B2689ECB83F51F6068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7"/>
  <p:tag name="RESPONSECOUNT" val="17"/>
  <p:tag name="SLICED" val="False"/>
  <p:tag name="RESPONSES" val="-;1;1;1;2;1;1;1;1;1;2;2;2;2;2;1;1;1;"/>
  <p:tag name="CHARTSTRINGSTD" val="11 6"/>
  <p:tag name="CHARTSTRINGREV" val="6 11"/>
  <p:tag name="CHARTSTRINGSTDPER" val="0.647058823529412 0.352941176470588"/>
  <p:tag name="CHARTSTRINGREVPER" val="0.352941176470588 0.647058823529412"/>
  <p:tag name="QUESTIONALIAS" val="Name this Working Dog"/>
  <p:tag name="ANSWERSALIAS" val="1. Russian Terrier|smicln|2. Bouvier de Flandres|smicln|3. Giant Schnauzer"/>
  <p:tag name="VALUES" val="Incorrect|smicln|Incorrect|smicln|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0"/>
  <p:tag name="FONTSIZE" val="32"/>
  <p:tag name="BULLETTYPE" val="ppBulletArabicPeriod"/>
  <p:tag name="ANSWERTEXT" val="1. Russian Terrier&#10;2. Bouvier de Flandres&#10;3. Giant Schnauz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8B434F1F85B4A6289522117BADA24BE"/>
  <p:tag name="SLIDEID" val="C8B434F1F85B4A6289522117BADA24B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8"/>
  <p:tag name="RESPONSECOUNT" val="18"/>
  <p:tag name="SLICED" val="False"/>
  <p:tag name="RESPONSES" val="2;2;2;1;2;2;2;2;2;2;2;1;2;2;2;2;2;2;"/>
  <p:tag name="CHARTSTRINGSTD" val="2 16"/>
  <p:tag name="CHARTSTRINGREV" val="16 2"/>
  <p:tag name="CHARTSTRINGSTDPER" val="0.111111111111111 0.888888888888889"/>
  <p:tag name="CHARTSTRINGREVPER" val="0.888888888888889 0.111111111111111"/>
  <p:tag name="QUESTIONALIAS" val="Name this Breed"/>
  <p:tag name="ANSWERSALIAS" val="1. Komondor|smicln|2. Kuvasz|smicln|3. American Eskimo"/>
  <p:tag name="VALUES" val="Incorrect|smicln|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0"/>
  <p:tag name="FONTSIZE" val="32"/>
  <p:tag name="BULLETTYPE" val="ppBulletArabicPeriod"/>
  <p:tag name="ANSWERTEXT" val="1. Komondor&#10;2. Kuvasz&#10;3. American Eskim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105EBB5C6BA4AA5985413AA85AC5E83"/>
  <p:tag name="SLIDEID" val="D105EBB5C6BA4AA5985413AA85AC5E8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7"/>
  <p:tag name="RESPONSECOUNT" val="17"/>
  <p:tag name="SLICED" val="False"/>
  <p:tag name="RESPONSES" val="1;1;1;1;1;1;1;1;1;1;1;1;-;1;1;1;1;1;"/>
  <p:tag name="CHARTSTRINGSTD" val="17 0"/>
  <p:tag name="CHARTSTRINGREV" val="0 17"/>
  <p:tag name="CHARTSTRINGSTDPER" val="1 0"/>
  <p:tag name="CHARTSTRINGREVPER" val="0 1"/>
  <p:tag name="QUESTIONALIAS" val="What is this breed?"/>
  <p:tag name="ANSWERSALIAS" val="1. Puli|smicln|2. Kuvasz|smicln|3. Komondor"/>
  <p:tag name="VALUES" val="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9"/>
  <p:tag name="FONTSIZE" val="32"/>
  <p:tag name="BULLETTYPE" val="ppBulletArabicPeriod"/>
  <p:tag name="ANSWERTEXT" val="1. Puli&#10;2. Kuvasz&#10;3. Komond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2406FB706F643A49ECE0EEB8BF8B522"/>
  <p:tag name="SLIDEID" val="12406FB706F643A49ECE0EEB8BF8B52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8"/>
  <p:tag name="RESPONSECOUNT" val="18"/>
  <p:tag name="SLICED" val="False"/>
  <p:tag name="RESPONSES" val="2;2;2;2;2;2;2;2;2;2;2;2;2;2;2;2;2;2;"/>
  <p:tag name="CHARTSTRINGSTD" val="0 18"/>
  <p:tag name="CHARTSTRINGREV" val="18 0"/>
  <p:tag name="CHARTSTRINGSTDPER" val="0 1"/>
  <p:tag name="CHARTSTRINGREVPER" val="1 0"/>
  <p:tag name="QUESTIONALIAS" val="Name This Working Dog"/>
  <p:tag name="ANSWERSALIAS" val="1. Greater Swiss Mountain Dog|smicln|2. Bernese Mountain Dog|smicln|3. Belgian Mountain Dog"/>
  <p:tag name="VALUES" val="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7"/>
  <p:tag name="FONTSIZE" val="32"/>
  <p:tag name="BULLETTYPE" val="ppBulletArabicPeriod"/>
  <p:tag name="ANSWERTEXT" val="1. Greater Swiss Mountain Dog&#10;2. Bernese Mountain Dog&#10;3. Belgian Mountain D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ED903ADFB441A5A249E2CE67CEE85C"/>
  <p:tag name="SLIDEID" val="C5ED903ADFB441A5A249E2CE67CEE85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8"/>
  <p:tag name="RESPONSECOUNT" val="18"/>
  <p:tag name="SLICED" val="False"/>
  <p:tag name="RESPONSES" val="2;2;2;2;2;1;2;2;2;2;2;2;1;2;2;2;2;2;"/>
  <p:tag name="CHARTSTRINGSTD" val="2 16"/>
  <p:tag name="CHARTSTRINGREV" val="16 2"/>
  <p:tag name="CHARTSTRINGSTDPER" val="0.111111111111111 0.888888888888889"/>
  <p:tag name="CHARTSTRINGREVPER" val="0.888888888888889 0.111111111111111"/>
  <p:tag name="QUESTIONALIAS" val="Name this Breed"/>
  <p:tag name="ANSWERSALIAS" val="    1. Alaskan Malamute|smicln|    2. Akita|smicln| 3. Basenji"/>
  <p:tag name="VALUES" val="Incorrect|smicln|Correct|smicln|Incorre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8"/>
  <p:tag name="FONTSIZE" val="32"/>
  <p:tag name="BULLETTYPE" val="ppBulletArabicPeriod"/>
  <p:tag name="ANSWERTEXT" val="    1. Alaskan Malamute&#10;    2. Akita&#10; 3. Basenj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EF7DDDECA849FEB62927BE02E45BC2"/>
  <p:tag name="SLIDEID" val="F7EF7DDDECA849FEB62927BE02E45BC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8"/>
  <p:tag name="RESPONSECOUNT" val="18"/>
  <p:tag name="SLICED" val="False"/>
  <p:tag name="RESPONSES" val="2;1;2;2;2;2;2;2;2;2;1;2;1;2;1;2;2;2;"/>
  <p:tag name="CHARTSTRINGSTD" val="4 14"/>
  <p:tag name="CHARTSTRINGREV" val="14 4"/>
  <p:tag name="CHARTSTRINGSTDPER" val="0.222222222222222 0.777777777777778"/>
  <p:tag name="CHARTSTRINGREVPER" val="0.777777777777778 0.222222222222222"/>
  <p:tag name="QUESTIONALIAS" val="What is this Working Dog?"/>
  <p:tag name="ANSWERSALIAS" val="1. Alaskan Malamute|smicln|2. Powderpuff Malamute|smicln|3. Samoyed"/>
  <p:tag name="VALUES" val="Incorrect|smicln|Incorrect|smicln|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3"/>
  <p:tag name="FONTSIZE" val="32"/>
  <p:tag name="BULLETTYPE" val="ppBulletArabicPeriod"/>
  <p:tag name="ANSWERTEXT" val="1. Alaskan Malamute&#10;2. Powderpuff Malamute&#10;3. Samoy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BBC302015F64B9397B0333452CE94EA"/>
  <p:tag name="SLIDEID" val="BBBC302015F64B9397B0333452CE94E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7"/>
  <p:tag name="RESPONSECOUNT" val="17"/>
  <p:tag name="SLICED" val="False"/>
  <p:tag name="RESPONSES" val="1;2;2;2;1;2;2;1;2;2;2;2;2;2;2;2;2;"/>
  <p:tag name="CHARTSTRINGSTD" val="3 14"/>
  <p:tag name="CHARTSTRINGREV" val="14 3"/>
  <p:tag name="CHARTSTRINGSTDPER" val="0.176470588235294 0.823529411764706"/>
  <p:tag name="CHARTSTRINGREVPER" val="0.823529411764706 0.176470588235294"/>
  <p:tag name="QUESTIONALIAS" val="What Working Dog is this?"/>
  <p:tag name="ANSWERSALIAS" val="    1. Standard Schnauzer|smicln|    2. Black Russian Terrier|smicln| 3. Briard"/>
  <p:tag name="VALUES" val="Incorrect|smicln|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D5A812D27CF4D148A48BAD5353FDC6B"/>
  <p:tag name="SLIDEID" val="CD5A812D27CF4D148A48BAD5353FDC6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7"/>
  <p:tag name="RESPONSECOUNT" val="17"/>
  <p:tag name="SLICED" val="False"/>
  <p:tag name="RESPONSES" val="1;1;1;1;1;1;1;1;1;1;1;1;1;-;1;1;1;1;"/>
  <p:tag name="CHARTSTRINGSTD" val="17 0"/>
  <p:tag name="CHARTSTRINGREV" val="0 17"/>
  <p:tag name="CHARTSTRINGSTDPER" val="1 0"/>
  <p:tag name="CHARTSTRINGREVPER" val="0 1"/>
  <p:tag name="QUESTIONALIAS" val="Name this Working Dog"/>
  <p:tag name="ANSWERSALIAS" val="1. Greater Swiss Mountain Dog|smicln|2. Bernese Mountain Dog|smicln|3. Burmese Mountain Dog"/>
  <p:tag name="VALUES" val="Correct|smicln|Incorrect|smicln|In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7"/>
  <p:tag name="FONTSIZE" val="32"/>
  <p:tag name="BULLETTYPE" val="ppBulletArabicPeriod"/>
  <p:tag name="ANSWERTEXT" val="1. Greater Swiss Mountain Dog&#10;2. Bernese Mountain Dog&#10;3. Burmese Mountain D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7DA7BEF6074C81B189C805CA077FF0"/>
  <p:tag name="SLIDEID" val="907DA7BEF6074C81B189C805CA077FF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5"/>
  <p:tag name="RESPONSECOUNT" val="15"/>
  <p:tag name="SLICED" val="False"/>
  <p:tag name="RESPONSES" val="2;2;2;2;2;2;2;2;2;2;2;-;-;2;2;2;-;2;"/>
  <p:tag name="CHARTSTRINGSTD" val="0 15"/>
  <p:tag name="CHARTSTRINGREV" val="15 0"/>
  <p:tag name="CHARTSTRINGSTDPER" val="0 1"/>
  <p:tag name="CHARTSTRINGREVPER" val="1 0"/>
  <p:tag name="QUESTIONALIAS" val="Which breed is it?"/>
  <p:tag name="ANSWERSALIAS" val="    1. Cane Corso|smicln|    2. Anatolian Shepherd|smicln| 3. Norweigan Buhund"/>
  <p:tag name="VALUES" val="Incorrect|smicln|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4"/>
  <p:tag name="FONTSIZE" val="32"/>
  <p:tag name="BULLETTYPE" val="ppBulletArabicPeriod"/>
  <p:tag name="ANSWERTEXT" val="    1. Cane Corso&#10;    2. Anatolian Shepherd&#10; 3. Norweigan Buhun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2D344D0B41247248C3AFC2E29FCDA9A"/>
  <p:tag name="SLIDEID" val="F2D344D0B41247248C3AFC2E29FCDA9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5"/>
  <p:tag name="RESPONSECOUNT" val="15"/>
  <p:tag name="SLICED" val="False"/>
  <p:tag name="RESPONSES" val="1;2;2;2;2;2;2;2;2;2;2;-;-;2;2;2;-;2;"/>
  <p:tag name="CHARTSTRINGSTD" val="1 14"/>
  <p:tag name="CHARTSTRINGREV" val="14 1"/>
  <p:tag name="CHARTSTRINGSTDPER" val="0.0666666666666667 0.933333333333333"/>
  <p:tag name="CHARTSTRINGREVPER" val="0.933333333333333 0.0666666666666667"/>
  <p:tag name="QUESTIONALIAS" val="Which Working Dog is it?"/>
  <p:tag name="ANSWERSALIAS" val="1. Dogue de Bordeaux|smicln|2. Leonberger|smicln|3. Tibetan Mastiff"/>
  <p:tag name="VALUES" val="Incorrect|smicln|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3"/>
  <p:tag name="FONTSIZE" val="32"/>
  <p:tag name="BULLETTYPE" val="ppBulletArabicPeriod"/>
  <p:tag name="ANSWERTEXT" val="1. Dogue de Bordeaux&#10;2. Leonberger&#10;3. Tibetan Mastif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9553460C714586BA3ED7A66D4BA4F4"/>
  <p:tag name="SLIDEID" val="619553460C714586BA3ED7A66D4BA4F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5"/>
  <p:tag name="RESPONSECOUNT" val="15"/>
  <p:tag name="SLICED" val="False"/>
  <p:tag name="RESPONSES" val="1;1;1;1;1;1;1;1;1;1;1;-;-;2;1;1;-;1;"/>
  <p:tag name="CHARTSTRINGSTD" val="14 1"/>
  <p:tag name="CHARTSTRINGREV" val="1 14"/>
  <p:tag name="CHARTSTRINGSTDPER" val="0.933333333333333 0.0666666666666667"/>
  <p:tag name="CHARTSTRINGREVPER" val="0.0666666666666667 0.933333333333333"/>
  <p:tag name="QUESTIONALIAS" val="Name this Breed"/>
  <p:tag name="ANSWERSALIAS" val="1. Samoyed|smicln|2. Great Pyrenees|smicln|3. Alaskan Malamute"/>
  <p:tag name="VALUES" val="Incorrect|smicln|Incorrect|smicln|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8"/>
  <p:tag name="FONTSIZE" val="32"/>
  <p:tag name="BULLETTYPE" val="ppBulletArabicPeriod"/>
  <p:tag name="ANSWERTEXT" val="1. Samoyed&#10;2. Great Pyrenees&#10;3. Alaskan Malamu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1CA3ADF36B345EBA1964A46B57385A5"/>
  <p:tag name="SLIDEID" val="11CA3ADF36B345EBA1964A46B57385A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5"/>
  <p:tag name="RESPONSECOUNT" val="15"/>
  <p:tag name="SLICED" val="False"/>
  <p:tag name="RESPONSES" val="1;1;1;1;1;1;1;1;1;1;1;-;-;1;1;1;-;1;"/>
  <p:tag name="CHARTSTRINGSTD" val="15 0"/>
  <p:tag name="CHARTSTRINGREV" val="0 15"/>
  <p:tag name="CHARTSTRINGSTDPER" val="1 0"/>
  <p:tag name="CHARTSTRINGREVPER" val="0 1"/>
  <p:tag name="QUESTIONALIAS" val="Name this Breed"/>
  <p:tag name="ANSWERSALIAS" val="1. Great Pyrenees|smicln|2. Siberian Husky|smicln|3. American Eskimo"/>
  <p:tag name="VALUES" val="Correct|smicln|Incorrect|smicln|In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1. Great Pyrenees&#10;2. Siberian Husky&#10;3. American Eskim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8D95CB72E9A4AB9B06D3FA575FF769A"/>
  <p:tag name="SLIDEID" val="08D95CB72E9A4AB9B06D3FA575FF769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1;2;1;2;-;1;1;1;1;1;1;-;-;1;2;1;-;1;"/>
  <p:tag name="CHARTSTRINGSTD" val="11 3"/>
  <p:tag name="CHARTSTRINGREV" val="3 11"/>
  <p:tag name="CHARTSTRINGSTDPER" val="0.785714285714286 0.214285714285714"/>
  <p:tag name="CHARTSTRINGREVPER" val="0.214285714285714 0.785714285714286"/>
  <p:tag name="QUESTIONALIAS" val="Which Working Dog is it?"/>
  <p:tag name="ANSWERSALIAS" val="1. Cane Corso|smicln|2. Bullmastiff|smicln|3. Neopolitan Mastiff"/>
  <p:tag name="VALUES" val="Correct|smicln|In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0"/>
  <p:tag name="FONTSIZE" val="32"/>
  <p:tag name="BULLETTYPE" val="ppBulletArabicPeriod"/>
  <p:tag name="ANSWERTEXT" val="1. Cane Corso&#10;2. Bullmastiff&#10;3. Neopolitan Mastif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0A913ADE2441899D5A150C9FD25A1F"/>
  <p:tag name="SLIDEID" val="870A913ADE2441899D5A150C9FD25A1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2;2;2;2;-;1;2;2;2;2;2;-;-;2;2;2;-;2;"/>
  <p:tag name="CHARTSTRINGSTD" val="1 13"/>
  <p:tag name="CHARTSTRINGREV" val="13 1"/>
  <p:tag name="CHARTSTRINGSTDPER" val="0.0714285714285714 0.928571428571429"/>
  <p:tag name="CHARTSTRINGREVPER" val="0.928571428571429 0.0714285714285714"/>
  <p:tag name="QUESTIONALIAS" val="Name the breed"/>
  <p:tag name="ANSWERSALIAS" val="1. Boxer|smicln|2. Bullmastiff|smicln|3. English Boxer"/>
  <p:tag name="VALUES" val="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5"/>
  <p:tag name="FONTSIZE" val="32"/>
  <p:tag name="BULLETTYPE" val="ppBulletArabicPeriod"/>
  <p:tag name="ANSWERTEXT" val="    1. Standard Schnauzer&#10;    2. Black Russian Terrier&#10; 3. Briar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0"/>
  <p:tag name="FONTSIZE" val="32"/>
  <p:tag name="BULLETTYPE" val="ppBulletArabicPeriod"/>
  <p:tag name="ANSWERTEXT" val="1. Boxer&#10;2. Bullmastiff&#10;3. English Box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998DC68949A43CA837CCA85083DB107"/>
  <p:tag name="SLIDEID" val="1998DC68949A43CA837CCA85083DB10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2;2;2;1;-;2;2;2;2;2;2;-;-;2;2;2;-;2;"/>
  <p:tag name="CHARTSTRINGSTD" val="1 13"/>
  <p:tag name="CHARTSTRINGREV" val="13 1"/>
  <p:tag name="CHARTSTRINGSTDPER" val="0.0714285714285714 0.928571428571429"/>
  <p:tag name="CHARTSTRINGREVPER" val="0.928571428571429 0.0714285714285714"/>
  <p:tag name="QUESTIONALIAS" val="Name the breed"/>
  <p:tag name="ANSWERSALIAS" val="1. Great Dane|smicln|2. German Pinscher|smicln|3. Manchester Terrier"/>
  <p:tag name="VALUES" val="Incorrect|smicln|Correct|smicln|In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1. Great Dane&#10;2. German Pinscher&#10;3. Manchester Terri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D7A14FC8F8F4D78A19B7C101ABD9EC2"/>
  <p:tag name="SLIDEID" val="5D7A14FC8F8F4D78A19B7C101ABD9EC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is the name of this dog?"/>
  <p:tag name="ANSWERSALIAS" val="1. Boxer|smicln|2. Doberman Pinscher"/>
  <p:tag name="RESPONSESGATHERED" val="True"/>
  <p:tag name="TOTALRESPONSES" val="15"/>
  <p:tag name="RESPONSECOUNT" val="15"/>
  <p:tag name="SLICED" val="False"/>
  <p:tag name="RESPONSES" val="1;1;1;1;1;1;1;1;1;1;1;-;-;1;1;1;-;1;"/>
  <p:tag name="CHARTSTRINGSTD" val="15 0"/>
  <p:tag name="CHARTSTRINGREV" val="0 15"/>
  <p:tag name="CHARTSTRINGSTDPER" val="1 0"/>
  <p:tag name="CHARTSTRINGREVPER" val="0 1"/>
  <p:tag name="VALUES" val="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29"/>
  <p:tag name="FONTSIZE" val="32"/>
  <p:tag name="BULLETTYPE" val="ppBulletArabicPeriod"/>
  <p:tag name="ANSWERTEXT" val="1. Boxer&#10;2. Doberman Pinsch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1E3753EEEC04F438997AB6C39DC3ADB"/>
  <p:tag name="SLIDEID" val="C1E3753EEEC04F438997AB6C39DC3AD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RESPONSESGATHERED" val="True"/>
  <p:tag name="TOTALRESPONSES" val="15"/>
  <p:tag name="RESPONSECOUNT" val="15"/>
  <p:tag name="SLICED" val="False"/>
  <p:tag name="RESPONSES" val="1;1;1;1;1;1;1;1;1;1;1;-;-;1;1;1;-;1;"/>
  <p:tag name="CHARTSTRINGSTD" val="15 0"/>
  <p:tag name="CHARTSTRINGREV" val="0 15"/>
  <p:tag name="CHARTSTRINGSTDPER" val="1 0"/>
  <p:tag name="CHARTSTRINGREVPER" val="0 1"/>
  <p:tag name="ANSWERSALIAS" val="     1. Saint Bernard|smicln|     2. Mastiff"/>
  <p:tag name="VALUES" val="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0D06BDF18A49C6A7BAD09A0EA327F8"/>
  <p:tag name="SLIDEID" val="4F0D06BDF18A49C6A7BAD09A0EA327F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7"/>
  <p:tag name="RESPONSECOUNT" val="17"/>
  <p:tag name="SLICED" val="False"/>
  <p:tag name="RESPONSES" val="2;2;2;2;2;1;2;2;2;2;2;2;2;2;2;2;2;"/>
  <p:tag name="CHARTSTRINGSTD" val="1 16"/>
  <p:tag name="CHARTSTRINGREV" val="16 1"/>
  <p:tag name="CHARTSTRINGSTDPER" val="0.0588235294117647 0.941176470588235"/>
  <p:tag name="CHARTSTRINGREVPER" val="0.941176470588235 0.0588235294117647"/>
  <p:tag name="QUESTIONALIAS" val="Name this Breed"/>
  <p:tag name="ANSWERSALIAS" val="    1. Cane Corso|smicln|    2. Neopolitan Mastiff|smicln| 3. Tibetan Mastiff"/>
  <p:tag name="VALUES" val="Incorrect|smicln|Correct|smicln|Incorrec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7"/>
  <p:tag name="FONTSIZE" val="32"/>
  <p:tag name="BULLETTYPE" val="ppBulletArabicPeriod"/>
  <p:tag name="ANSWERTEXT" val="     1. Saint Bernard&#10;     2. Mastif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2F6E6888444476BB1F62A2CBEF5CCB"/>
  <p:tag name="SLIDEID" val="522F6E6888444476BB1F62A2CBEF5CC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3"/>
  <p:tag name="RESPONSECOUNT" val="13"/>
  <p:tag name="SLICED" val="False"/>
  <p:tag name="RESPONSES" val="1;1;1;1;-;1;1;1;1;1;1;-;-;1;1;1;-;-;"/>
  <p:tag name="CHARTSTRINGSTD" val="13 0"/>
  <p:tag name="CHARTSTRINGREV" val="0 13"/>
  <p:tag name="CHARTSTRINGSTDPER" val="1 0"/>
  <p:tag name="CHARTSTRINGREVPER" val="0 1"/>
  <p:tag name="QUESTIONALIAS" val="What Working Dog is this?"/>
  <p:tag name="ANSWERSALIAS" val="    1. Poodle|smicln|    2. Tibetan Mastiff|smicln| 3. Portuguese Water Dog"/>
  <p:tag name="VALUES" val="Incorrect|smicln|Incorrect|smicln|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1"/>
  <p:tag name="FONTSIZE" val="32"/>
  <p:tag name="BULLETTYPE" val="ppBulletArabicPeriod"/>
  <p:tag name="ANSWERTEXT" val="    1. Poodle&#10;    2. Tibetan Mastiff&#10; 3. Portuguese Water D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41422B3AAF4485BC06A6D1B8223086"/>
  <p:tag name="SLIDEID" val="4441422B3AAF4485BC06A6D1B822308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breed…almost done!"/>
  <p:tag name="ANSWERSALIAS" val="     1. Great Dane|smicln|     2. Newfoundland"/>
  <p:tag name="RESPONSESGATHERED" val="True"/>
  <p:tag name="TOTALRESPONSES" val="14"/>
  <p:tag name="RESPONSECOUNT" val="14"/>
  <p:tag name="SLICED" val="False"/>
  <p:tag name="RESPONSES" val="1;1;1;1;-;1;1;1;1;1;1;-;-;1;1;1;-;1;"/>
  <p:tag name="CHARTSTRINGSTD" val="14 0"/>
  <p:tag name="CHARTSTRINGREV" val="0 14"/>
  <p:tag name="CHARTSTRINGSTDPER" val="1 0"/>
  <p:tag name="CHARTSTRINGREVPER" val="0 1"/>
  <p:tag name="VALUES" val="Correct|smicln|Incorrec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9"/>
  <p:tag name="FONTSIZE" val="32"/>
  <p:tag name="BULLETTYPE" val="ppBulletArabicPeriod"/>
  <p:tag name="ANSWERTEXT" val="     1. Great Dane&#10;     2. Newfoundlan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59811160CA445DFA4C2D57171E0786B"/>
  <p:tag name="SLIDEID" val="259811160CA445DFA4C2D57171E0786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breed"/>
  <p:tag name="ANSWERSALIAS" val="  1. German Pinscher|smicln|  2. Doberman Pinscher"/>
  <p:tag name="RESPONSESGATHERED" val="True"/>
  <p:tag name="TOTALRESPONSES" val="14"/>
  <p:tag name="RESPONSECOUNT" val="14"/>
  <p:tag name="SLICED" val="False"/>
  <p:tag name="RESPONSES" val="2;2;2;2;-;1;2;2;2;2;2;-;-;2;2;2;-;1;"/>
  <p:tag name="CHARTSTRINGSTD" val="2 12"/>
  <p:tag name="CHARTSTRINGREV" val="12 2"/>
  <p:tag name="CHARTSTRINGSTDPER" val="0.142857142857143 0.857142857142857"/>
  <p:tag name="CHARTSTRINGREVPER" val="0.857142857142857 0.142857142857143"/>
  <p:tag name="VALUES" val="Incorrect|smicln|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43"/>
  <p:tag name="FONTSIZE" val="32"/>
  <p:tag name="BULLETTYPE" val="ppBulletArabicPeriod"/>
  <p:tag name="ANSWERTEXT" val="  1. German Pinscher&#10;  2. Doberman Pinsch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FD1527A245F4D199F6785483A29C61F"/>
  <p:tag name="SLIDEID" val="7FD1527A245F4D199F6785483A29C61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1;2;1;1;-;1;1;1;1;1;1;-;-;2;1;1;-;1;"/>
  <p:tag name="CHARTSTRINGSTD" val="12 2 0"/>
  <p:tag name="CHARTSTRINGREV" val="0 2 12"/>
  <p:tag name="CHARTSTRINGSTDPER" val="0.857142857142857 0.142857142857143 0"/>
  <p:tag name="CHARTSTRINGREVPER" val="0 0.142857142857143 0.857142857142857"/>
  <p:tag name="QUESTIONALIAS" val="What breed is this?"/>
  <p:tag name="ANSWERSALIAS" val="1. Tibetan Mastiff|smicln|2. Leonberger|smicln|3. Bermese Mountain Dog "/>
  <p:tag name="VALUES" val="Correct|smicln|In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7"/>
  <p:tag name="FONTSIZE" val="32"/>
  <p:tag name="BULLETTYPE" val="ppBulletArabicPeriod"/>
  <p:tag name="ANSWERTEXT" val="1. Tibetan Mastiff&#10;2. Leonberger&#10;3. Bermese Mountain Dog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C6F18D7A17F4472973DA1F2A6608AF3"/>
  <p:tag name="SLIDEID" val="3C6F18D7A17F4472973DA1F2A6608AF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1;1;1;1;1;1;1;1;1;1;-;-;-;1;1;1;-;1;"/>
  <p:tag name="CHARTSTRINGSTD" val="14 0"/>
  <p:tag name="CHARTSTRINGREV" val="0 14"/>
  <p:tag name="CHARTSTRINGSTDPER" val="1 0"/>
  <p:tag name="CHARTSTRINGREVPER" val="0 1"/>
  <p:tag name="QUESTIONALIAS" val="Still a few left…what is this one?"/>
  <p:tag name="ANSWERSALIAS" val="     1. Standard Schnauzer|smicln|     2. Tibetan Mastiff|smicln| 3. German Terrier"/>
  <p:tag name="VALUES" val="Correct|smicln|In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3"/>
  <p:tag name="FONTSIZE" val="32"/>
  <p:tag name="BULLETTYPE" val="ppBulletArabicPeriod"/>
  <p:tag name="ANSWERTEXT" val="    1. Cane Corso&#10;    2. Neopolitan Mastiff&#10; 3. Tibetan Mastif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9"/>
  <p:tag name="FONTSIZE" val="32"/>
  <p:tag name="BULLETTYPE" val="ppBulletArabicPeriod"/>
  <p:tag name="ANSWERTEXT" val="     1. Standard Schnauzer&#10;     2. Tibetan Mastiff&#10; 3. German Terri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A89931218344FCDA6F4120AB5793C88"/>
  <p:tag name="SLIDEID" val="BA89931218344FCDA6F4120AB5793C8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5"/>
  <p:tag name="RESPONSECOUNT" val="15"/>
  <p:tag name="SLICED" val="False"/>
  <p:tag name="RESPONSES" val="1;1;1;1;1;1;1;1;1;1;1;-;-;1;2;1;-;1;"/>
  <p:tag name="CHARTSTRINGSTD" val="14 1"/>
  <p:tag name="CHARTSTRINGREV" val="1 14"/>
  <p:tag name="CHARTSTRINGSTDPER" val="0.933333333333333 0.0666666666666667"/>
  <p:tag name="CHARTSTRINGREVPER" val="0.0666666666666667 0.933333333333333"/>
  <p:tag name="QUESTIONALIAS" val="What dog?"/>
  <p:tag name="ANSWERSALIAS" val="    1. Dogue de Bordeaux|smicln|    2. Neapolitan Mastiff|smicln| 3. Bullmastiff"/>
  <p:tag name="VALUES" val="Correct|smicln|In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6"/>
  <p:tag name="FONTSIZE" val="32"/>
  <p:tag name="BULLETTYPE" val="ppBulletArabicPeriod"/>
  <p:tag name="ANSWERTEXT" val="    1. Dogue de Bordeaux&#10;    2. Neapolitan Mastiff&#10; 3. Bullmastif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730737E714D4BEFA1F185CE481CE5DE"/>
  <p:tag name="SLIDEID" val="B730737E714D4BEFA1F185CE481CE5D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4"/>
  <p:tag name="RESPONSECOUNT" val="14"/>
  <p:tag name="SLICED" val="False"/>
  <p:tag name="RESPONSES" val="2;2;2;2;2;2;2;2;2;2;2;-;-;2;2;2;-;-;"/>
  <p:tag name="CHARTSTRINGSTD" val="0 14"/>
  <p:tag name="CHARTSTRINGREV" val="14 0"/>
  <p:tag name="CHARTSTRINGSTDPER" val="0 1"/>
  <p:tag name="CHARTSTRINGREVPER" val="1 0"/>
  <p:tag name="QUESTIONALIAS" val="Second to last slide! Which dog.."/>
  <p:tag name="ANSWERSALIAS" val="    1. Akita|smicln|    2. Siberian Husky|smicln| 3. Alaskan Mastiff"/>
  <p:tag name="VALUES" val="Incorrect|smicln|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    1. Akita&#10;    2. Siberian Husky&#10; 3. Alaskan Mastiff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CCD941C2004EBD890E749D99693F32"/>
  <p:tag name="SLIDEID" val="62CCD941C2004EBD890E749D99693F3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Last one- Working Dogs! Which one?"/>
  <p:tag name="ANSWERSALIAS" val="     1. Leonberger|smicln|     2. Newfoundland"/>
  <p:tag name="RESPONSESGATHERED" val="True"/>
  <p:tag name="TOTALRESPONSES" val="15"/>
  <p:tag name="RESPONSECOUNT" val="15"/>
  <p:tag name="SLICED" val="False"/>
  <p:tag name="RESPONSES" val="2;2;2;2;2;2;2;2;2;2;2;-;-;1;2;2;-;2;"/>
  <p:tag name="CHARTSTRINGSTD" val="1 14"/>
  <p:tag name="CHARTSTRINGREV" val="14 1"/>
  <p:tag name="CHARTSTRINGSTDPER" val="0.0666666666666667 0.933333333333333"/>
  <p:tag name="CHARTSTRINGREVPER" val="0.933333333333333 0.0666666666666667"/>
  <p:tag name="VALUES" val="Incorrect|smicln|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FB383F4AC414632BA6355B8C22BAA20"/>
  <p:tag name="SLIDEID" val="BFB383F4AC414632BA6355B8C22BAA2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True"/>
  <p:tag name="TOTALRESPONSES" val="18"/>
  <p:tag name="RESPONSECOUNT" val="18"/>
  <p:tag name="SLICED" val="False"/>
  <p:tag name="RESPONSES" val="1;1;1;1;1;1;1;1;1;1;1;1;1;1;1;1;1;1;"/>
  <p:tag name="CHARTSTRINGSTD" val="18 0"/>
  <p:tag name="CHARTSTRINGREV" val="0 18"/>
  <p:tag name="CHARTSTRINGSTDPER" val="1 0"/>
  <p:tag name="CHARTSTRINGREVPER" val="0 1"/>
  <p:tag name="QUESTIONALIAS" val="What Working Dog is this?"/>
  <p:tag name="ANSWERSALIAS" val="1. Rottweiler|smicln|2. Doberman Pinscher"/>
  <p:tag name="VALUES" val="Correct|smicln|Incorrec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9"/>
  <p:tag name="FONTSIZE" val="32"/>
  <p:tag name="BULLETTYPE" val="ppBulletArabicPeriod"/>
  <p:tag name="ANSWERTEXT" val="     1. Leonberger&#10;     2. Newfoundlan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b4450d-2d4d-49c8-a3e3-0d2e39a3ec9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2DFB66-1722-4D0F-8C6C-F5647D19B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DF9A0D-F27B-4F7D-9045-9F0910065C5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7db4450d-2d4d-49c8-a3e3-0d2e39a3ec9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D91D92-7B52-4733-BF26-351EE7BB1D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474</Words>
  <Application>Microsoft Office PowerPoint</Application>
  <PresentationFormat>On-screen Show (4:3)</PresentationFormat>
  <Paragraphs>117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Verdana</vt:lpstr>
      <vt:lpstr>Wingdings 2</vt:lpstr>
      <vt:lpstr>Wingdings 3</vt:lpstr>
      <vt:lpstr>Concourse</vt:lpstr>
      <vt:lpstr>Chart</vt:lpstr>
      <vt:lpstr>Working Dogs</vt:lpstr>
      <vt:lpstr>What Working Dog is this?</vt:lpstr>
      <vt:lpstr>Name this Breed</vt:lpstr>
      <vt:lpstr>What Working Dog is this?</vt:lpstr>
      <vt:lpstr>Name this Working Dog</vt:lpstr>
      <vt:lpstr>Name this Breed</vt:lpstr>
      <vt:lpstr>What is this breed?</vt:lpstr>
      <vt:lpstr>Name this Breed</vt:lpstr>
      <vt:lpstr>PowerPoint Presentation</vt:lpstr>
      <vt:lpstr>Name This Working Dog</vt:lpstr>
      <vt:lpstr>Name this Breed</vt:lpstr>
      <vt:lpstr>What is this Working Dog?</vt:lpstr>
      <vt:lpstr>Name this Working Dog</vt:lpstr>
      <vt:lpstr>Which breed is it?</vt:lpstr>
      <vt:lpstr>Which Working Dog is it?</vt:lpstr>
      <vt:lpstr>Name this Breed</vt:lpstr>
      <vt:lpstr>Name this Breed</vt:lpstr>
      <vt:lpstr>Which Working Dog is it?</vt:lpstr>
      <vt:lpstr>Name the breed</vt:lpstr>
      <vt:lpstr>Name the breed</vt:lpstr>
      <vt:lpstr>What is the name of this dog?</vt:lpstr>
      <vt:lpstr>Name the breed</vt:lpstr>
      <vt:lpstr>What Working Dog is this?</vt:lpstr>
      <vt:lpstr>Name this breed…almost done!</vt:lpstr>
      <vt:lpstr>Name this breed</vt:lpstr>
      <vt:lpstr>What breed is this?</vt:lpstr>
      <vt:lpstr>Still a few left…what is this one?</vt:lpstr>
      <vt:lpstr>Name this Breed</vt:lpstr>
      <vt:lpstr>What dog?</vt:lpstr>
      <vt:lpstr>Second to last slide! Which dog..</vt:lpstr>
      <vt:lpstr>Last one- Working Dogs! Which one?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Dogs</dc:title>
  <dc:creator>kmagsam</dc:creator>
  <cp:lastModifiedBy>Magsam, Kathleen</cp:lastModifiedBy>
  <cp:revision>47</cp:revision>
  <dcterms:created xsi:type="dcterms:W3CDTF">2010-11-14T22:39:25Z</dcterms:created>
  <dcterms:modified xsi:type="dcterms:W3CDTF">2016-12-04T22:35:43Z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