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B8B162-5BB7-44DC-B3B7-80E02010C144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7D84BC1-3D1D-4C7A-BE67-24E0929ED11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Directional terms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Veterinary Assistant</a:t>
            </a:r>
          </a:p>
          <a:p>
            <a:r>
              <a:rPr lang="en-US" dirty="0" smtClean="0"/>
              <a:t>Level 2</a:t>
            </a:r>
            <a:endParaRPr lang="en-US" dirty="0"/>
          </a:p>
          <a:p>
            <a:r>
              <a:rPr lang="en-US" dirty="0" smtClean="0"/>
              <a:t>Latissa Higgins, </a:t>
            </a:r>
            <a:r>
              <a:rPr lang="en-US" dirty="0" smtClean="0"/>
              <a:t>LVT</a:t>
            </a:r>
          </a:p>
          <a:p>
            <a:r>
              <a:rPr lang="en-US" dirty="0" smtClean="0"/>
              <a:t>Kathleen </a:t>
            </a:r>
            <a:r>
              <a:rPr lang="en-US" dirty="0" err="1" smtClean="0"/>
              <a:t>Magsam</a:t>
            </a:r>
            <a:r>
              <a:rPr lang="en-US" dirty="0" smtClean="0"/>
              <a:t>, LVT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Medial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Towards the midline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17473" y="1524000"/>
            <a:ext cx="3657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Lateral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Moving away from the midline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Content Placeholder 1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" t="9132" b="24148"/>
          <a:stretch/>
        </p:blipFill>
        <p:spPr>
          <a:xfrm>
            <a:off x="2590800" y="2209800"/>
            <a:ext cx="3548583" cy="41910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343400" y="3657600"/>
            <a:ext cx="76200" cy="2667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1905000" y="4876800"/>
            <a:ext cx="22860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00300" y="49761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MEDIAL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24400" y="4879170"/>
            <a:ext cx="2057400" cy="5102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49761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LATERAL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657600" cy="10667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Proximal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Moving closer to a structure or point of attachment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676400"/>
            <a:ext cx="3657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Distal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Moving away from a structure or point of attachment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362200"/>
            <a:ext cx="5824365" cy="3276600"/>
          </a:xfrm>
        </p:spPr>
      </p:pic>
      <p:sp>
        <p:nvSpPr>
          <p:cNvPr id="8" name="Up Arrow 7"/>
          <p:cNvSpPr/>
          <p:nvPr/>
        </p:nvSpPr>
        <p:spPr>
          <a:xfrm>
            <a:off x="4191000" y="4191000"/>
            <a:ext cx="304800" cy="1371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410200" y="4191000"/>
            <a:ext cx="381000" cy="1447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563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PROXIMAL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007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DISTAL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6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use these terms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Let’s practice!</a:t>
            </a:r>
          </a:p>
          <a:p>
            <a:r>
              <a:rPr lang="en-US" sz="2800" dirty="0" smtClean="0"/>
              <a:t>Everyone touch your elbow…</a:t>
            </a:r>
          </a:p>
          <a:p>
            <a:r>
              <a:rPr lang="en-US" sz="2800" dirty="0" smtClean="0"/>
              <a:t>Now think about where your shoulder is….</a:t>
            </a:r>
          </a:p>
          <a:p>
            <a:endParaRPr lang="en-US" sz="2800" dirty="0"/>
          </a:p>
          <a:p>
            <a:r>
              <a:rPr lang="en-US" sz="2800" dirty="0" smtClean="0"/>
              <a:t>My elbow is __________________ to my shoulder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88327" y="3657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distal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2057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Compare your knee to your shoulder</a:t>
            </a:r>
          </a:p>
          <a:p>
            <a:endParaRPr lang="en-US" sz="2800" dirty="0"/>
          </a:p>
          <a:p>
            <a:r>
              <a:rPr lang="en-US" sz="2800" dirty="0" smtClean="0"/>
              <a:t>My shoulder is __________________ to my knee.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255839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Cranial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draw the arrows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1"/>
            <a:ext cx="3429000" cy="2819399"/>
          </a:xfrm>
        </p:spPr>
        <p:txBody>
          <a:bodyPr>
            <a:noAutofit/>
          </a:bodyPr>
          <a:lstStyle/>
          <a:p>
            <a:r>
              <a:rPr lang="en-US" sz="2200" dirty="0" smtClean="0"/>
              <a:t>Volunteer needed!</a:t>
            </a:r>
          </a:p>
          <a:p>
            <a:pPr marL="68580" indent="0">
              <a:buNone/>
            </a:pPr>
            <a:r>
              <a:rPr lang="en-US" sz="2200" dirty="0" smtClean="0"/>
              <a:t>1. Draw a line on the medial aspect of the front leg and label</a:t>
            </a:r>
          </a:p>
          <a:p>
            <a:pPr marL="68580" indent="0">
              <a:buNone/>
            </a:pPr>
            <a:endParaRPr lang="en-US" sz="2200" dirty="0" smtClean="0"/>
          </a:p>
          <a:p>
            <a:pPr marL="68580" indent="0">
              <a:buNone/>
            </a:pPr>
            <a:r>
              <a:rPr lang="en-US" sz="2200" dirty="0" smtClean="0"/>
              <a:t>2. Draw a line on the lateral aspect of the front leg and label</a:t>
            </a:r>
            <a:endParaRPr lang="en-US" sz="2200" dirty="0"/>
          </a:p>
        </p:txBody>
      </p:sp>
      <p:pic>
        <p:nvPicPr>
          <p:cNvPr id="7" name="Content Placeholder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" t="9132" b="24148"/>
          <a:stretch/>
        </p:blipFill>
        <p:spPr>
          <a:xfrm>
            <a:off x="4724400" y="1524000"/>
            <a:ext cx="3548583" cy="419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7800" y="494444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Do we all agree?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Lateral recumbency</a:t>
            </a:r>
          </a:p>
          <a:p>
            <a:r>
              <a:rPr lang="en-US" sz="2800" dirty="0" smtClean="0"/>
              <a:t>Ventrodorsal recumbency</a:t>
            </a:r>
          </a:p>
          <a:p>
            <a:r>
              <a:rPr lang="en-US" sz="2800" dirty="0" smtClean="0"/>
              <a:t>Dorsoventral recumbency</a:t>
            </a:r>
          </a:p>
        </p:txBody>
      </p:sp>
    </p:spTree>
    <p:extLst>
      <p:ext uri="{BB962C8B-B14F-4D97-AF65-F5344CB8AC3E}">
        <p14:creationId xmlns:p14="http://schemas.microsoft.com/office/powerpoint/2010/main" val="3539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</a:t>
            </a:r>
            <a:r>
              <a:rPr lang="en-US" dirty="0" err="1" smtClean="0"/>
              <a:t>recumbency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Right Lateral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676400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Left Lateral </a:t>
            </a:r>
            <a:endParaRPr lang="en-US" sz="2800" dirty="0"/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81176"/>
            <a:ext cx="3657600" cy="2057648"/>
          </a:xfrm>
        </p:spPr>
      </p:pic>
      <p:pic>
        <p:nvPicPr>
          <p:cNvPr id="8" name="Content Placeholder 2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780306"/>
            <a:ext cx="3657600" cy="2059387"/>
          </a:xfrm>
        </p:spPr>
      </p:pic>
    </p:spTree>
    <p:extLst>
      <p:ext uri="{BB962C8B-B14F-4D97-AF65-F5344CB8AC3E}">
        <p14:creationId xmlns:p14="http://schemas.microsoft.com/office/powerpoint/2010/main" val="22938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3657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Ventrodorsal</a:t>
            </a:r>
            <a:endParaRPr lang="en-US" sz="2400" dirty="0" smtClean="0"/>
          </a:p>
          <a:p>
            <a:pPr algn="ctr"/>
            <a:r>
              <a:rPr lang="en-US" dirty="0" smtClean="0"/>
              <a:t>On back, belly 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657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Dorsoventral</a:t>
            </a:r>
            <a:endParaRPr lang="en-US" sz="2400" dirty="0" smtClean="0"/>
          </a:p>
          <a:p>
            <a:pPr algn="ctr"/>
            <a:r>
              <a:rPr lang="en-US" sz="1800" dirty="0" smtClean="0"/>
              <a:t>On belly,  back up (normal down position) </a:t>
            </a:r>
            <a:endParaRPr lang="en-US" sz="1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300" y="3162300"/>
            <a:ext cx="3657600" cy="20574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2590800"/>
            <a:ext cx="3657600" cy="3200400"/>
          </a:xfrm>
        </p:spPr>
        <p:txBody>
          <a:bodyPr/>
          <a:lstStyle/>
          <a:p>
            <a:r>
              <a:rPr lang="en-US" dirty="0" smtClean="0"/>
              <a:t>No picture for this one, Tanner doesn’t “lay down” well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0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 do we use these terms?</a:t>
            </a:r>
          </a:p>
          <a:p>
            <a:endParaRPr lang="en-US" sz="2400" dirty="0" smtClean="0"/>
          </a:p>
          <a:p>
            <a:pPr marL="68580" indent="0">
              <a:buNone/>
            </a:pPr>
            <a:endParaRPr lang="en-US" sz="2400" dirty="0"/>
          </a:p>
          <a:p>
            <a:r>
              <a:rPr lang="en-US" sz="2400" dirty="0" smtClean="0"/>
              <a:t>Right lateral </a:t>
            </a:r>
            <a:r>
              <a:rPr lang="en-US" sz="2400" dirty="0" err="1" smtClean="0"/>
              <a:t>recumbency</a:t>
            </a:r>
            <a:r>
              <a:rPr lang="en-US" sz="2400" dirty="0" smtClean="0"/>
              <a:t> means the dog is laying on his _________ side. </a:t>
            </a:r>
          </a:p>
          <a:p>
            <a:endParaRPr lang="en-US" sz="2400" dirty="0"/>
          </a:p>
          <a:p>
            <a:r>
              <a:rPr lang="en-US" sz="2400" dirty="0" smtClean="0"/>
              <a:t>The dewclaw is on the _____________ surface of the leg.</a:t>
            </a:r>
          </a:p>
          <a:p>
            <a:endParaRPr lang="en-US" sz="2400" dirty="0"/>
          </a:p>
          <a:p>
            <a:r>
              <a:rPr lang="en-US" sz="2400" dirty="0" smtClean="0"/>
              <a:t>The bridge of the nose is _______________ to the eye.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Surgery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28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Radiology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30207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Right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1673" y="426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Medial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19098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Rostral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Quiz Time!!</a:t>
            </a:r>
          </a:p>
          <a:p>
            <a:pPr lvl="1"/>
            <a:r>
              <a:rPr lang="en-US" sz="4000" dirty="0" smtClean="0"/>
              <a:t>Get a stuffed animal and a partner for a quick terminology knowledge check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52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the end of this lesson, you will be able to:</a:t>
            </a:r>
          </a:p>
          <a:p>
            <a:pPr lvl="1"/>
            <a:r>
              <a:rPr lang="en-US" sz="2400" dirty="0" smtClean="0"/>
              <a:t>Use correct directional terms to describe the position of an animal.</a:t>
            </a:r>
          </a:p>
          <a:p>
            <a:pPr lvl="1"/>
            <a:r>
              <a:rPr lang="en-US" sz="2400" dirty="0" smtClean="0"/>
              <a:t>Use correct directional terms to describe the location of an area of concern on an animal’s body.</a:t>
            </a:r>
          </a:p>
          <a:p>
            <a:pPr lvl="1"/>
            <a:r>
              <a:rPr lang="en-US" sz="2400" dirty="0" smtClean="0"/>
              <a:t>Identify when and where these directional terms would be used.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2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Correct your sentences to use the terms in context</a:t>
            </a:r>
            <a:endParaRPr lang="en-US" sz="2400" dirty="0" smtClean="0"/>
          </a:p>
          <a:p>
            <a:r>
              <a:rPr lang="en-US" sz="2400" dirty="0" smtClean="0"/>
              <a:t>Fill out your exit slip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Tomorrow! Begin your Skill Testing on this skill!!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01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Navta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I.A.9. Utilize basic medical terminology and abbreviations.</a:t>
            </a:r>
          </a:p>
          <a:p>
            <a:pPr marL="68580" indent="0">
              <a:buNone/>
            </a:pPr>
            <a:endParaRPr lang="en-US" sz="2600" dirty="0" smtClean="0"/>
          </a:p>
          <a:p>
            <a:r>
              <a:rPr lang="en-US" sz="2600" dirty="0" smtClean="0"/>
              <a:t>VI.A.7. Assist with positioning of surgical patients</a:t>
            </a:r>
          </a:p>
          <a:p>
            <a:pPr marL="68580" indent="0">
              <a:buNone/>
            </a:pPr>
            <a:endParaRPr lang="en-US" sz="2600" dirty="0" smtClean="0"/>
          </a:p>
          <a:p>
            <a:r>
              <a:rPr lang="en-US" sz="2600" dirty="0" smtClean="0"/>
              <a:t>VIII.B.  Assist the veterinarian and/or veterinary technician in the completion of diagnostic radiographs and ultrasound including the restraint, preparation, and positioning of patients.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784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those standards mean?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2197608"/>
          </a:xfrm>
        </p:spPr>
        <p:txBody>
          <a:bodyPr/>
          <a:lstStyle/>
          <a:p>
            <a:r>
              <a:rPr lang="en-US" dirty="0" smtClean="0"/>
              <a:t>I can use directional terms where?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____________?____________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2426208"/>
          </a:xfrm>
        </p:spPr>
        <p:txBody>
          <a:bodyPr/>
          <a:lstStyle/>
          <a:p>
            <a:r>
              <a:rPr lang="en-US" dirty="0" smtClean="0"/>
              <a:t>And where else?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____________?____________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55473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IN SURGERY!</a:t>
            </a:r>
          </a:p>
          <a:p>
            <a:pPr algn="ctr"/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39624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IN RADIOLOGY! 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645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Directional terms are used to accurately describe the locations of different body parts in relation to another. </a:t>
            </a:r>
          </a:p>
          <a:p>
            <a:pPr lvl="1"/>
            <a:r>
              <a:rPr lang="en-US" altLang="en-US" sz="2800" dirty="0"/>
              <a:t>For example: Where is the shoulder in relation to the hip?</a:t>
            </a:r>
          </a:p>
          <a:p>
            <a:r>
              <a:rPr lang="en-US" altLang="en-US" sz="2800" dirty="0"/>
              <a:t>Terms like forward, backward, up, and down are not specific enough to describe </a:t>
            </a:r>
            <a:r>
              <a:rPr lang="en-US" altLang="en-US" sz="2800" dirty="0" smtClean="0"/>
              <a:t>locations in veterinary medicine. </a:t>
            </a:r>
            <a:endParaRPr lang="en-US" alt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Ventral</a:t>
            </a:r>
          </a:p>
          <a:p>
            <a:r>
              <a:rPr lang="en-US" sz="2800" dirty="0" smtClean="0"/>
              <a:t>Dorsal</a:t>
            </a:r>
            <a:endParaRPr lang="en-US" sz="2800" dirty="0"/>
          </a:p>
          <a:p>
            <a:r>
              <a:rPr lang="en-US" sz="2800" dirty="0" smtClean="0"/>
              <a:t>Medial</a:t>
            </a:r>
          </a:p>
          <a:p>
            <a:r>
              <a:rPr lang="en-US" sz="2800" dirty="0" smtClean="0"/>
              <a:t>Lateral</a:t>
            </a:r>
          </a:p>
          <a:p>
            <a:pPr marL="68580" indent="0"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dirty="0"/>
              <a:t>Cranial</a:t>
            </a:r>
          </a:p>
          <a:p>
            <a:r>
              <a:rPr lang="en-US" sz="2800" dirty="0"/>
              <a:t>Caudal </a:t>
            </a:r>
          </a:p>
          <a:p>
            <a:r>
              <a:rPr lang="en-US" sz="2800" dirty="0"/>
              <a:t>Rostral</a:t>
            </a:r>
          </a:p>
          <a:p>
            <a:r>
              <a:rPr lang="en-US" sz="2800" dirty="0"/>
              <a:t>Proximal</a:t>
            </a:r>
          </a:p>
          <a:p>
            <a:r>
              <a:rPr lang="en-US" sz="2800" dirty="0"/>
              <a:t>Distal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Ventral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Referring to the belly or underside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Dorsal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Referring to the back or topline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362200"/>
            <a:ext cx="5824365" cy="3276600"/>
          </a:xfrm>
        </p:spPr>
      </p:pic>
      <p:sp>
        <p:nvSpPr>
          <p:cNvPr id="15" name="TextBox 14"/>
          <p:cNvSpPr txBox="1"/>
          <p:nvPr/>
        </p:nvSpPr>
        <p:spPr>
          <a:xfrm>
            <a:off x="4191000" y="2819400"/>
            <a:ext cx="1676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DORSAL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54236" y="4045527"/>
            <a:ext cx="1371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VENTRAL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Cranial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Meaning towards the 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Caudal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Meaning towards the tail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362200"/>
            <a:ext cx="5824365" cy="3276600"/>
          </a:xfrm>
        </p:spPr>
      </p:pic>
      <p:sp>
        <p:nvSpPr>
          <p:cNvPr id="8" name="Right Arrow 7"/>
          <p:cNvSpPr/>
          <p:nvPr/>
        </p:nvSpPr>
        <p:spPr>
          <a:xfrm>
            <a:off x="2057400" y="4343400"/>
            <a:ext cx="4114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3657600" y="2514600"/>
            <a:ext cx="38100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58861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CRANIAL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431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CAUDAL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Rostral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Means moving towards the nose. </a:t>
            </a:r>
          </a:p>
          <a:p>
            <a:r>
              <a:rPr lang="en-US" dirty="0" smtClean="0"/>
              <a:t>When referring to something that is on the head of an animal, we can no longer use cranial vs. caudal.</a:t>
            </a:r>
          </a:p>
          <a:p>
            <a:r>
              <a:rPr lang="en-US" dirty="0" smtClean="0"/>
              <a:t>Now we must use rostral and caudal.</a:t>
            </a:r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86000"/>
            <a:ext cx="4336136" cy="2438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5645727" y="3228109"/>
            <a:ext cx="1295400" cy="108585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182</TotalTime>
  <Words>543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Gill Sans MT</vt:lpstr>
      <vt:lpstr>Wingdings</vt:lpstr>
      <vt:lpstr>Wingdings 3</vt:lpstr>
      <vt:lpstr>Urban Pop</vt:lpstr>
      <vt:lpstr>Directional terms </vt:lpstr>
      <vt:lpstr>Objectives</vt:lpstr>
      <vt:lpstr>Navta standards</vt:lpstr>
      <vt:lpstr>What do those standards mean?</vt:lpstr>
      <vt:lpstr>Purpose</vt:lpstr>
      <vt:lpstr>Directional Terms</vt:lpstr>
      <vt:lpstr>Directional terms</vt:lpstr>
      <vt:lpstr>Directional terms</vt:lpstr>
      <vt:lpstr>DIRECTIONAL TERMS</vt:lpstr>
      <vt:lpstr>Directional terms</vt:lpstr>
      <vt:lpstr>DIRECTIONAL TERMS</vt:lpstr>
      <vt:lpstr>How do I use these terms now?</vt:lpstr>
      <vt:lpstr>One more…</vt:lpstr>
      <vt:lpstr>You draw the arrows</vt:lpstr>
      <vt:lpstr>Positional terms</vt:lpstr>
      <vt:lpstr>Lateral recumbency </vt:lpstr>
      <vt:lpstr>Positional terms</vt:lpstr>
      <vt:lpstr>review</vt:lpstr>
      <vt:lpstr>PowerPoint Presentation</vt:lpstr>
      <vt:lpstr>Next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terms</dc:title>
  <dc:creator>OCull, Latissa</dc:creator>
  <cp:lastModifiedBy>Magsam, Kathleen</cp:lastModifiedBy>
  <cp:revision>22</cp:revision>
  <dcterms:created xsi:type="dcterms:W3CDTF">2015-03-05T18:00:46Z</dcterms:created>
  <dcterms:modified xsi:type="dcterms:W3CDTF">2015-03-15T17:53:38Z</dcterms:modified>
</cp:coreProperties>
</file>