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handoutMasterIdLst>
    <p:handoutMasterId r:id="rId3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82" r:id="rId21"/>
    <p:sldId id="275" r:id="rId22"/>
    <p:sldId id="276" r:id="rId23"/>
    <p:sldId id="268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4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46" autoAdjust="0"/>
    <p:restoredTop sz="94660" autoAdjust="0"/>
  </p:normalViewPr>
  <p:slideViewPr>
    <p:cSldViewPr>
      <p:cViewPr>
        <p:scale>
          <a:sx n="70" d="100"/>
          <a:sy n="70" d="100"/>
        </p:scale>
        <p:origin x="-101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DF474-F994-41E1-ADE4-455EBC70BEF2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57D96-EB06-4625-B5AF-F50DD2C454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9" descr="VanHorn_Titl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5"/>
          <p:cNvSpPr txBox="1">
            <a:spLocks noChangeArrowheads="1"/>
          </p:cNvSpPr>
          <p:nvPr/>
        </p:nvSpPr>
        <p:spPr bwMode="black">
          <a:xfrm>
            <a:off x="2230438" y="6486525"/>
            <a:ext cx="67548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solidFill>
                  <a:schemeClr val="bg1"/>
                </a:solidFill>
                <a:latin typeface="Arial" charset="0"/>
                <a:cs typeface="Arial" charset="0"/>
              </a:rPr>
              <a:t>© 2011 Cengage Learning. All Rights Reserved. May not be scanned, copied</a:t>
            </a:r>
            <a:br>
              <a:rPr lang="en-US" sz="800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800" b="1">
                <a:solidFill>
                  <a:schemeClr val="bg1"/>
                </a:solidFill>
                <a:latin typeface="Arial" charset="0"/>
                <a:cs typeface="Arial" charset="0"/>
              </a:rPr>
              <a:t>or duplicated, or posted to a publicly accessible website, in whole or in part.</a:t>
            </a:r>
          </a:p>
          <a:p>
            <a:pPr eaLnBrk="0" hangingPunct="0">
              <a:lnSpc>
                <a:spcPts val="1000"/>
              </a:lnSpc>
              <a:defRPr/>
            </a:pPr>
            <a:endParaRPr lang="en-US" sz="8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912813" y="3354388"/>
            <a:ext cx="73136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7" descr="VanHorn_Slid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black">
          <a:xfrm>
            <a:off x="2206625" y="6486525"/>
            <a:ext cx="67548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latin typeface="Arial" charset="0"/>
                <a:cs typeface="Arial" charset="0"/>
              </a:rPr>
              <a:t>© 2011 Cengage Learning. All Rights Reserved. May not be scanned, copied</a:t>
            </a:r>
            <a:br>
              <a:rPr lang="en-US" sz="800" b="1">
                <a:latin typeface="Arial" charset="0"/>
                <a:cs typeface="Arial" charset="0"/>
              </a:rPr>
            </a:br>
            <a:r>
              <a:rPr lang="en-US" sz="800" b="1">
                <a:latin typeface="Arial" charset="0"/>
                <a:cs typeface="Arial" charset="0"/>
              </a:rPr>
              <a:t>or duplicated, or posted to a publicly accessible website, in whole or in part.</a:t>
            </a:r>
          </a:p>
          <a:p>
            <a:pPr eaLnBrk="0" hangingPunct="0">
              <a:defRPr/>
            </a:pPr>
            <a:endParaRPr lang="en-US" sz="800" b="1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813" y="3354388"/>
            <a:ext cx="7313612" cy="530225"/>
          </a:xfrm>
          <a:noFill/>
        </p:spPr>
        <p:txBody>
          <a:bodyPr/>
          <a:lstStyle/>
          <a:p>
            <a:r>
              <a:rPr lang="en-US" smtClean="0"/>
              <a:t>Chapter 23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912813" y="3957638"/>
            <a:ext cx="7313612" cy="137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>
                <a:solidFill>
                  <a:srgbClr val="8E4500"/>
                </a:solidFill>
              </a:rPr>
              <a:t>Goat Breed Identification and Production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Pygmy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Miniature goats</a:t>
            </a:r>
          </a:p>
          <a:p>
            <a:r>
              <a:rPr lang="en-US" smtClean="0"/>
              <a:t>Used as pets and in research</a:t>
            </a:r>
          </a:p>
          <a:p>
            <a:r>
              <a:rPr lang="en-US" smtClean="0"/>
              <a:t>Enjoyable and entertaining to watch</a:t>
            </a:r>
          </a:p>
          <a:p>
            <a:r>
              <a:rPr lang="en-US" smtClean="0"/>
              <a:t>Very playful</a:t>
            </a:r>
          </a:p>
          <a:p>
            <a:r>
              <a:rPr lang="en-US" smtClean="0"/>
              <a:t>Any color or pattern</a:t>
            </a:r>
          </a:p>
          <a:p>
            <a:r>
              <a:rPr lang="en-US" smtClean="0"/>
              <a:t>Popular in zoos</a:t>
            </a:r>
          </a:p>
        </p:txBody>
      </p:sp>
      <p:pic>
        <p:nvPicPr>
          <p:cNvPr id="12293" name="Picture 5" descr="23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429000"/>
            <a:ext cx="3764643" cy="3162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Breed Selection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Based on type of production or purpose</a:t>
            </a:r>
          </a:p>
          <a:p>
            <a:r>
              <a:rPr lang="en-US" smtClean="0"/>
              <a:t>Hair and coat characteristics in fiber goats</a:t>
            </a:r>
          </a:p>
          <a:p>
            <a:r>
              <a:rPr lang="en-US" smtClean="0"/>
              <a:t>Milk production in dairy goats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Goat Nutrition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Will eat anything, especially weeds and browse (woody type of plant)</a:t>
            </a:r>
          </a:p>
          <a:p>
            <a:r>
              <a:rPr lang="en-US" smtClean="0"/>
              <a:t>Ruminant digestive system</a:t>
            </a:r>
          </a:p>
          <a:p>
            <a:r>
              <a:rPr lang="en-US" smtClean="0"/>
              <a:t>Should be fed based on use and purpose</a:t>
            </a:r>
          </a:p>
          <a:p>
            <a:r>
              <a:rPr lang="en-US" smtClean="0"/>
              <a:t>Hay, grass, and browse needs between 3.5-4.5 lbs. per day</a:t>
            </a:r>
          </a:p>
          <a:p>
            <a:r>
              <a:rPr lang="en-US" smtClean="0"/>
              <a:t>Kids nurse for 60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Tend to scatter when herded</a:t>
            </a:r>
          </a:p>
          <a:p>
            <a:r>
              <a:rPr lang="en-US" smtClean="0"/>
              <a:t>In a herd, there will be a lead goat</a:t>
            </a:r>
          </a:p>
          <a:p>
            <a:r>
              <a:rPr lang="en-US" smtClean="0"/>
              <a:t>Normally docile and friendly</a:t>
            </a:r>
          </a:p>
          <a:p>
            <a:r>
              <a:rPr lang="en-US" smtClean="0"/>
              <a:t>Playful nature; commonly kept as pets</a:t>
            </a:r>
          </a:p>
          <a:p>
            <a:r>
              <a:rPr lang="en-US" smtClean="0"/>
              <a:t>Will mark their scents over objects </a:t>
            </a:r>
          </a:p>
          <a:p>
            <a:r>
              <a:rPr lang="en-US" smtClean="0"/>
              <a:t>Signs of anger and aggression include:</a:t>
            </a:r>
          </a:p>
          <a:p>
            <a:pPr lvl="1"/>
            <a:r>
              <a:rPr lang="en-US" smtClean="0"/>
              <a:t>Hair raising over back, holding tail close to back, sneezing, stomping, and snorting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Training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May be trained to halter and lead </a:t>
            </a:r>
          </a:p>
          <a:p>
            <a:r>
              <a:rPr lang="en-US" smtClean="0"/>
              <a:t>When shown, must be able to lead in hand and walk with trainer</a:t>
            </a:r>
          </a:p>
          <a:p>
            <a:r>
              <a:rPr lang="en-US" smtClean="0"/>
              <a:t>Can be brushed and groomed</a:t>
            </a:r>
          </a:p>
          <a:p>
            <a:pPr lvl="1"/>
            <a:r>
              <a:rPr lang="en-US" smtClean="0"/>
              <a:t>Regular brushing, bathing, and hoof trimming</a:t>
            </a:r>
          </a:p>
        </p:txBody>
      </p:sp>
      <p:pic>
        <p:nvPicPr>
          <p:cNvPr id="16389" name="Picture 5" descr="23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114800"/>
            <a:ext cx="3544186" cy="2438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Equipment and Housing Needs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Indoor or outdoor facilities</a:t>
            </a:r>
          </a:p>
          <a:p>
            <a:pPr>
              <a:lnSpc>
                <a:spcPct val="90000"/>
              </a:lnSpc>
            </a:pPr>
            <a:r>
              <a:rPr lang="en-US" smtClean="0"/>
              <a:t>Stalls should be well bedded and dry</a:t>
            </a:r>
          </a:p>
          <a:p>
            <a:pPr>
              <a:lnSpc>
                <a:spcPct val="90000"/>
              </a:lnSpc>
            </a:pPr>
            <a:r>
              <a:rPr lang="en-US" smtClean="0"/>
              <a:t>Proper ventilation necessary</a:t>
            </a:r>
          </a:p>
          <a:p>
            <a:pPr>
              <a:lnSpc>
                <a:spcPct val="90000"/>
              </a:lnSpc>
            </a:pPr>
            <a:r>
              <a:rPr lang="en-US" smtClean="0"/>
              <a:t>Running water, electricity, food and water in troughs</a:t>
            </a:r>
          </a:p>
          <a:p>
            <a:pPr>
              <a:lnSpc>
                <a:spcPct val="90000"/>
              </a:lnSpc>
            </a:pPr>
            <a:r>
              <a:rPr lang="en-US" smtClean="0"/>
              <a:t>Dehorned</a:t>
            </a:r>
          </a:p>
          <a:p>
            <a:pPr>
              <a:lnSpc>
                <a:spcPct val="90000"/>
              </a:lnSpc>
            </a:pPr>
            <a:r>
              <a:rPr lang="en-US" smtClean="0"/>
              <a:t>Fences at least 60 inches in height</a:t>
            </a:r>
          </a:p>
          <a:p>
            <a:pPr>
              <a:lnSpc>
                <a:spcPct val="90000"/>
              </a:lnSpc>
            </a:pPr>
            <a:r>
              <a:rPr lang="en-US" smtClean="0"/>
              <a:t>Blankets, hoof trimmers, shearing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Restraint and Handling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Minimum amount of restraint the better</a:t>
            </a:r>
          </a:p>
          <a:p>
            <a:r>
              <a:rPr lang="en-US" dirty="0" smtClean="0"/>
              <a:t>Best method of catching – grasp one leg and lift</a:t>
            </a:r>
          </a:p>
          <a:p>
            <a:r>
              <a:rPr lang="en-US" dirty="0" smtClean="0"/>
              <a:t>Lateral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recumbency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for restraining</a:t>
            </a:r>
          </a:p>
          <a:p>
            <a:r>
              <a:rPr lang="en-US" dirty="0" err="1" smtClean="0"/>
              <a:t>Venipuncture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restraint</a:t>
            </a:r>
          </a:p>
        </p:txBody>
      </p:sp>
      <p:pic>
        <p:nvPicPr>
          <p:cNvPr id="18437" name="Picture 5" descr="23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743200"/>
            <a:ext cx="4762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Grooming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Wash with water and mild soap</a:t>
            </a:r>
          </a:p>
          <a:p>
            <a:r>
              <a:rPr lang="en-US" smtClean="0"/>
              <a:t>Brush with stiff brush to remove dirt and shedding hair</a:t>
            </a:r>
          </a:p>
          <a:p>
            <a:r>
              <a:rPr lang="en-US" smtClean="0"/>
              <a:t>Can be sheared</a:t>
            </a:r>
          </a:p>
          <a:p>
            <a:r>
              <a:rPr lang="en-US" smtClean="0"/>
              <a:t>Hooves require routine trimming and maintenance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914400"/>
          </a:xfrm>
        </p:spPr>
        <p:txBody>
          <a:bodyPr/>
          <a:lstStyle/>
          <a:p>
            <a:r>
              <a:rPr lang="en-US" sz="4000" smtClean="0"/>
              <a:t>Basic Health Care and Maintenance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Healthy goats will:</a:t>
            </a:r>
          </a:p>
          <a:p>
            <a:pPr lvl="1"/>
            <a:r>
              <a:rPr lang="en-US" smtClean="0"/>
              <a:t>Graze on pasture and plants throughout day</a:t>
            </a:r>
          </a:p>
          <a:p>
            <a:pPr lvl="1"/>
            <a:r>
              <a:rPr lang="en-US" smtClean="0"/>
              <a:t>Chew on cud</a:t>
            </a:r>
          </a:p>
          <a:p>
            <a:pPr lvl="1"/>
            <a:r>
              <a:rPr lang="en-US" smtClean="0"/>
              <a:t>Have a shiny and healthy hair coat</a:t>
            </a:r>
          </a:p>
          <a:p>
            <a:pPr lvl="1"/>
            <a:r>
              <a:rPr lang="en-US" smtClean="0"/>
              <a:t>Strong legs and hoofs</a:t>
            </a:r>
          </a:p>
          <a:p>
            <a:pPr lvl="1"/>
            <a:r>
              <a:rPr lang="en-US" smtClean="0"/>
              <a:t>Appear social</a:t>
            </a:r>
          </a:p>
          <a:p>
            <a:pPr lvl="1"/>
            <a:r>
              <a:rPr lang="en-US" smtClean="0"/>
              <a:t>Have bright, clear eyes</a:t>
            </a:r>
          </a:p>
          <a:p>
            <a:pPr lvl="1"/>
            <a:r>
              <a:rPr lang="en-US" smtClean="0"/>
              <a:t>Body temp between 103-103.6 degrees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 descr="23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47625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Veterinary Terminology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Caprine</a:t>
            </a:r>
          </a:p>
          <a:p>
            <a:pPr lvl="1"/>
            <a:r>
              <a:rPr lang="en-US" smtClean="0"/>
              <a:t>veterinary term for goats</a:t>
            </a:r>
          </a:p>
          <a:p>
            <a:r>
              <a:rPr lang="en-US" smtClean="0"/>
              <a:t>Doe or Nanny</a:t>
            </a:r>
          </a:p>
          <a:p>
            <a:pPr lvl="1"/>
            <a:r>
              <a:rPr lang="en-US" smtClean="0"/>
              <a:t>female goat</a:t>
            </a:r>
          </a:p>
          <a:p>
            <a:r>
              <a:rPr lang="en-US" smtClean="0"/>
              <a:t>Buck or Billy</a:t>
            </a:r>
          </a:p>
          <a:p>
            <a:pPr lvl="1"/>
            <a:r>
              <a:rPr lang="en-US" smtClean="0"/>
              <a:t>male goat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Vaccinations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Should begin between 6-8 weeks</a:t>
            </a:r>
          </a:p>
          <a:p>
            <a:pPr lvl="1"/>
            <a:r>
              <a:rPr lang="en-US" sz="2000" smtClean="0"/>
              <a:t>Follow similar recommendations to that of sheep and veterinarian</a:t>
            </a:r>
          </a:p>
          <a:p>
            <a:r>
              <a:rPr lang="en-US" smtClean="0"/>
              <a:t>Routinely vaccinated for:</a:t>
            </a:r>
          </a:p>
          <a:p>
            <a:pPr lvl="1"/>
            <a:r>
              <a:rPr lang="en-US" sz="2000" smtClean="0"/>
              <a:t>Overeating disease</a:t>
            </a:r>
          </a:p>
          <a:p>
            <a:pPr lvl="1"/>
            <a:r>
              <a:rPr lang="en-US" sz="2000" smtClean="0"/>
              <a:t>Tetanus</a:t>
            </a:r>
          </a:p>
          <a:p>
            <a:pPr lvl="1"/>
            <a:r>
              <a:rPr lang="en-US" sz="2000" smtClean="0"/>
              <a:t>Soremouth</a:t>
            </a:r>
          </a:p>
          <a:p>
            <a:pPr lvl="1"/>
            <a:r>
              <a:rPr lang="en-US" sz="2000" smtClean="0"/>
              <a:t>Goat pox</a:t>
            </a:r>
          </a:p>
          <a:p>
            <a:r>
              <a:rPr lang="en-US" smtClean="0"/>
              <a:t>Deworming program 4-8 weeks after beginning to graze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Reproduction and Breeding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Ideal number of young produced each year: 2-3 per breeding season</a:t>
            </a:r>
          </a:p>
          <a:p>
            <a:r>
              <a:rPr lang="en-US" smtClean="0"/>
              <a:t>Gestation length: 148-151 days</a:t>
            </a:r>
          </a:p>
          <a:p>
            <a:r>
              <a:rPr lang="en-US" smtClean="0"/>
              <a:t>Does typically breed around 2 years</a:t>
            </a:r>
          </a:p>
          <a:p>
            <a:r>
              <a:rPr lang="en-US" smtClean="0"/>
              <a:t>Estrus cycle: every 16-17 days</a:t>
            </a:r>
          </a:p>
          <a:p>
            <a:r>
              <a:rPr lang="en-US" smtClean="0"/>
              <a:t>Kids usually average 5 lbs. at birth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Diseases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Relatively healthy, but can acquire many of the same diseases as sheep (Ch. 22)</a:t>
            </a:r>
          </a:p>
          <a:p>
            <a:r>
              <a:rPr lang="en-US" smtClean="0"/>
              <a:t>Signs of unhealthy goat include:</a:t>
            </a:r>
          </a:p>
          <a:p>
            <a:pPr lvl="1"/>
            <a:r>
              <a:rPr lang="en-US" smtClean="0"/>
              <a:t>Poor or rough hair coat, hair loss, abnormal temperature, swelling on joints and body, pale mucous membranes of mouth and eye mucosa, and thickened nasal and ocular discharge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Joint Ill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May affect young kids</a:t>
            </a:r>
          </a:p>
          <a:p>
            <a:r>
              <a:rPr lang="en-US" smtClean="0"/>
              <a:t>Bacterial condition where umbilical cord site becomes contaminated</a:t>
            </a:r>
          </a:p>
          <a:p>
            <a:r>
              <a:rPr lang="en-US" smtClean="0"/>
              <a:t>Inflammation and pain in growing joints</a:t>
            </a:r>
          </a:p>
          <a:p>
            <a:r>
              <a:rPr lang="en-US" smtClean="0"/>
              <a:t>Breeding goats should be tested for brucellosis prior to reproduction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Bloat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Occurs when goats ingest foreign objects </a:t>
            </a:r>
          </a:p>
          <a:p>
            <a:r>
              <a:rPr lang="en-US" smtClean="0"/>
              <a:t>Causes severe stomach pains and digestive upset</a:t>
            </a:r>
          </a:p>
          <a:p>
            <a:r>
              <a:rPr lang="en-US" smtClean="0"/>
              <a:t>May be a common issue in goats without access to proper 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Goat Pox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Viral disease</a:t>
            </a:r>
          </a:p>
          <a:p>
            <a:r>
              <a:rPr lang="en-US" smtClean="0"/>
              <a:t>Affects mostly young or immune compromised goats</a:t>
            </a:r>
          </a:p>
          <a:p>
            <a:r>
              <a:rPr lang="en-US" smtClean="0"/>
              <a:t>Flu-like symptoms</a:t>
            </a:r>
          </a:p>
          <a:p>
            <a:r>
              <a:rPr lang="en-US" smtClean="0"/>
              <a:t>Lesions develop over head and face</a:t>
            </a:r>
          </a:p>
          <a:p>
            <a:r>
              <a:rPr lang="en-US" smtClean="0"/>
              <a:t>Spreads rapidly</a:t>
            </a:r>
          </a:p>
          <a:p>
            <a:r>
              <a:rPr lang="en-US" smtClean="0"/>
              <a:t>Infected goats should be isolated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Hypocalcemia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“Milk fever”</a:t>
            </a:r>
          </a:p>
          <a:p>
            <a:r>
              <a:rPr lang="en-US" smtClean="0"/>
              <a:t>Occurs in lactating does</a:t>
            </a:r>
          </a:p>
          <a:p>
            <a:r>
              <a:rPr lang="en-US" smtClean="0"/>
              <a:t>Calcium supplements necessary</a:t>
            </a:r>
          </a:p>
          <a:p>
            <a:r>
              <a:rPr lang="en-US" smtClean="0"/>
              <a:t>Signs include:</a:t>
            </a:r>
          </a:p>
          <a:p>
            <a:pPr lvl="1"/>
            <a:r>
              <a:rPr lang="en-US" smtClean="0"/>
              <a:t>Inability to stand, decreased respiratory rate, gasping for breath, coma, and possible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Parasites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Same as those that affect sheep</a:t>
            </a:r>
          </a:p>
          <a:p>
            <a:r>
              <a:rPr lang="en-US" smtClean="0"/>
              <a:t>Most common: Ringworm</a:t>
            </a:r>
          </a:p>
          <a:p>
            <a:pPr lvl="1"/>
            <a:r>
              <a:rPr lang="en-US" smtClean="0"/>
              <a:t>Causes hair loss in patches on coat</a:t>
            </a:r>
          </a:p>
          <a:p>
            <a:pPr lvl="1"/>
            <a:r>
              <a:rPr lang="en-US" smtClean="0"/>
              <a:t>Highly contagious condition</a:t>
            </a:r>
          </a:p>
        </p:txBody>
      </p:sp>
      <p:pic>
        <p:nvPicPr>
          <p:cNvPr id="28677" name="Picture 5" descr="http://coloradodisasterhelp.colostate.edu/prefair/images/Dz/Fung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124200"/>
            <a:ext cx="257175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Veterinary Terminology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Kid</a:t>
            </a:r>
          </a:p>
          <a:p>
            <a:pPr lvl="1"/>
            <a:r>
              <a:rPr lang="en-US" smtClean="0"/>
              <a:t>young goat under one year of age</a:t>
            </a:r>
          </a:p>
          <a:p>
            <a:r>
              <a:rPr lang="en-US" smtClean="0"/>
              <a:t>Kidding</a:t>
            </a:r>
          </a:p>
          <a:p>
            <a:pPr lvl="1"/>
            <a:r>
              <a:rPr lang="en-US" smtClean="0"/>
              <a:t>labor process of goats</a:t>
            </a:r>
          </a:p>
          <a:p>
            <a:r>
              <a:rPr lang="en-US" smtClean="0"/>
              <a:t>Herd</a:t>
            </a:r>
          </a:p>
          <a:p>
            <a:pPr lvl="1"/>
            <a:r>
              <a:rPr lang="en-US" smtClean="0"/>
              <a:t>a group of goats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Ruminants</a:t>
            </a:r>
          </a:p>
          <a:p>
            <a:r>
              <a:rPr lang="en-US" smtClean="0"/>
              <a:t>Range in size from 20 to 150 lbs.</a:t>
            </a:r>
          </a:p>
          <a:p>
            <a:r>
              <a:rPr lang="en-US" smtClean="0"/>
              <a:t>Range in height from 1.5 to 4 feet</a:t>
            </a:r>
          </a:p>
          <a:p>
            <a:r>
              <a:rPr lang="en-US" smtClean="0"/>
              <a:t>Average lifespan: 8-10 years</a:t>
            </a:r>
          </a:p>
          <a:p>
            <a:r>
              <a:rPr lang="en-US" smtClean="0"/>
              <a:t>Male goats have strong odor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Breeds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300 domestic goat breeds</a:t>
            </a:r>
          </a:p>
          <a:p>
            <a:r>
              <a:rPr lang="en-US" dirty="0" smtClean="0"/>
              <a:t>Wild goats are still found all over the U.S.</a:t>
            </a:r>
          </a:p>
          <a:p>
            <a:r>
              <a:rPr lang="en-US" dirty="0" smtClean="0"/>
              <a:t>5 goat groups:</a:t>
            </a:r>
          </a:p>
          <a:p>
            <a:pPr lvl="1"/>
            <a:r>
              <a:rPr lang="en-US" dirty="0" smtClean="0"/>
              <a:t>Angora goats</a:t>
            </a:r>
          </a:p>
          <a:p>
            <a:pPr lvl="1"/>
            <a:r>
              <a:rPr lang="en-US" dirty="0" smtClean="0"/>
              <a:t>Dairy goats</a:t>
            </a:r>
          </a:p>
          <a:p>
            <a:pPr lvl="1"/>
            <a:r>
              <a:rPr lang="en-US" dirty="0" smtClean="0"/>
              <a:t>Meat goats</a:t>
            </a:r>
          </a:p>
          <a:p>
            <a:pPr lvl="1"/>
            <a:r>
              <a:rPr lang="en-US" dirty="0" smtClean="0"/>
              <a:t>Cashmere goats</a:t>
            </a:r>
          </a:p>
          <a:p>
            <a:pPr lvl="1"/>
            <a:r>
              <a:rPr lang="en-US" dirty="0" smtClean="0"/>
              <a:t>Pygmy goats</a:t>
            </a:r>
          </a:p>
        </p:txBody>
      </p:sp>
      <p:pic>
        <p:nvPicPr>
          <p:cNvPr id="7175" name="Picture 7" descr="23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600"/>
            <a:ext cx="316230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Angora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Produced for their hair</a:t>
            </a:r>
          </a:p>
          <a:p>
            <a:r>
              <a:rPr lang="en-US" smtClean="0"/>
              <a:t>Used to make clothing and fiber products</a:t>
            </a:r>
          </a:p>
          <a:p>
            <a:r>
              <a:rPr lang="en-US" smtClean="0"/>
              <a:t>Fiber produced is called mohair</a:t>
            </a:r>
          </a:p>
          <a:p>
            <a:r>
              <a:rPr lang="en-US" smtClean="0"/>
              <a:t>Also used for meat</a:t>
            </a:r>
          </a:p>
        </p:txBody>
      </p:sp>
      <p:pic>
        <p:nvPicPr>
          <p:cNvPr id="4" name="Picture 5" descr="23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352800"/>
            <a:ext cx="4000500" cy="3120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Dairy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Products from dairy goats are desirable for people with digestive sensitivities to dairy products</a:t>
            </a:r>
          </a:p>
          <a:p>
            <a:r>
              <a:rPr lang="en-US" dirty="0" smtClean="0"/>
              <a:t>Goat milk is easier to digest, has more Vitamin A, and less </a:t>
            </a:r>
            <a:r>
              <a:rPr lang="en-US" dirty="0" smtClean="0"/>
              <a:t>fat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than other animals</a:t>
            </a:r>
          </a:p>
        </p:txBody>
      </p:sp>
      <p:pic>
        <p:nvPicPr>
          <p:cNvPr id="9221" name="Picture 5" descr="23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6576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Raised for meat sources </a:t>
            </a:r>
          </a:p>
          <a:p>
            <a:r>
              <a:rPr lang="en-US" dirty="0" smtClean="0"/>
              <a:t>Bred for quality muscles</a:t>
            </a:r>
          </a:p>
          <a:p>
            <a:r>
              <a:rPr lang="en-US" dirty="0" smtClean="0"/>
              <a:t>Most are Spanish </a:t>
            </a:r>
            <a:r>
              <a:rPr lang="en-US" dirty="0" smtClean="0"/>
              <a:t>breeds- Boer Goat</a:t>
            </a:r>
            <a:endParaRPr lang="en-US" dirty="0" smtClean="0"/>
          </a:p>
        </p:txBody>
      </p:sp>
      <p:pic>
        <p:nvPicPr>
          <p:cNvPr id="10245" name="Picture 5" descr="23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76600"/>
            <a:ext cx="361950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Cashmere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Soft down or undercoat produced by most breeds</a:t>
            </a:r>
          </a:p>
          <a:p>
            <a:r>
              <a:rPr lang="en-US" smtClean="0"/>
              <a:t>Angoras do not produce cashmere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778</Words>
  <Application>Microsoft Office PowerPoint</Application>
  <PresentationFormat>On-screen Show (4:3)</PresentationFormat>
  <Paragraphs>153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ＭＳ Ｐゴシック</vt:lpstr>
      <vt:lpstr>Calibri</vt:lpstr>
      <vt:lpstr>Blank Presentation</vt:lpstr>
      <vt:lpstr>1_Blank Presentation</vt:lpstr>
      <vt:lpstr>Chapter 23</vt:lpstr>
      <vt:lpstr>Veterinary Terminology</vt:lpstr>
      <vt:lpstr>Veterinary Terminology</vt:lpstr>
      <vt:lpstr>Biology</vt:lpstr>
      <vt:lpstr>Breeds</vt:lpstr>
      <vt:lpstr>Angora</vt:lpstr>
      <vt:lpstr>Dairy</vt:lpstr>
      <vt:lpstr>Meat</vt:lpstr>
      <vt:lpstr>Cashmere</vt:lpstr>
      <vt:lpstr>Pygmy</vt:lpstr>
      <vt:lpstr>Breed Selection</vt:lpstr>
      <vt:lpstr>Goat Nutrition</vt:lpstr>
      <vt:lpstr>Behavior</vt:lpstr>
      <vt:lpstr>Basic Training</vt:lpstr>
      <vt:lpstr>Equipment and Housing Needs</vt:lpstr>
      <vt:lpstr>Restraint and Handling</vt:lpstr>
      <vt:lpstr>Grooming</vt:lpstr>
      <vt:lpstr>Basic Health Care and Maintenance</vt:lpstr>
      <vt:lpstr>Slide 19</vt:lpstr>
      <vt:lpstr>Vaccinations</vt:lpstr>
      <vt:lpstr>Reproduction and Breeding</vt:lpstr>
      <vt:lpstr>Common Diseases</vt:lpstr>
      <vt:lpstr>Joint Ill</vt:lpstr>
      <vt:lpstr>Bloat</vt:lpstr>
      <vt:lpstr>Goat Pox</vt:lpstr>
      <vt:lpstr>Hypocalcemia</vt:lpstr>
      <vt:lpstr>Common Parasites</vt:lpstr>
    </vt:vector>
  </TitlesOfParts>
  <Company>Cengage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</dc:title>
  <dc:creator>TL User</dc:creator>
  <cp:lastModifiedBy>kmagsam</cp:lastModifiedBy>
  <cp:revision>22</cp:revision>
  <dcterms:created xsi:type="dcterms:W3CDTF">2010-06-25T16:02:36Z</dcterms:created>
  <dcterms:modified xsi:type="dcterms:W3CDTF">2011-06-02T17:11:25Z</dcterms:modified>
</cp:coreProperties>
</file>