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87" r:id="rId9"/>
    <p:sldId id="285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8" r:id="rId36"/>
    <p:sldId id="286" r:id="rId37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BA238-0090-4149-9D7D-05BFB8101DF1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6C5-3D70-47E5-BB45-550FE6062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BA238-0090-4149-9D7D-05BFB8101DF1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6C5-3D70-47E5-BB45-550FE6062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BA238-0090-4149-9D7D-05BFB8101DF1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6C5-3D70-47E5-BB45-550FE6062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BA238-0090-4149-9D7D-05BFB8101DF1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6C5-3D70-47E5-BB45-550FE6062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BA238-0090-4149-9D7D-05BFB8101DF1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6C5-3D70-47E5-BB45-550FE6062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BA238-0090-4149-9D7D-05BFB8101DF1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6C5-3D70-47E5-BB45-550FE6062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BA238-0090-4149-9D7D-05BFB8101DF1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6C5-3D70-47E5-BB45-550FE6062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BA238-0090-4149-9D7D-05BFB8101DF1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6C5-3D70-47E5-BB45-550FE6062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BA238-0090-4149-9D7D-05BFB8101DF1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6C5-3D70-47E5-BB45-550FE6062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BA238-0090-4149-9D7D-05BFB8101DF1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6C5-3D70-47E5-BB45-550FE6062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BA238-0090-4149-9D7D-05BFB8101DF1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6C5-3D70-47E5-BB45-550FE6062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BA238-0090-4149-9D7D-05BFB8101DF1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66C5-3D70-47E5-BB45-550FE6062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BA238-0090-4149-9D7D-05BFB8101DF1}" type="datetimeFigureOut">
              <a:rPr lang="en-US" smtClean="0"/>
              <a:pPr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F66C5-3D70-47E5-BB45-550FE6062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34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image" Target="../media/image53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1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1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Sporting Group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28600"/>
            <a:ext cx="3148013" cy="307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397000" y="3200398"/>
            <a:ext cx="5689600" cy="5006340"/>
          </a:xfrm>
        </p:spPr>
        <p:txBody>
          <a:bodyPr tIns="127000" bIns="127000">
            <a:noAutofit/>
          </a:bodyPr>
          <a:lstStyle/>
          <a:p>
            <a:pPr marL="514350" indent="-514350">
              <a:spcBef>
                <a:spcPct val="0"/>
              </a:spcBef>
              <a:spcAft>
                <a:spcPct val="100000"/>
              </a:spcAft>
              <a:buFont typeface="Arial" pitchFamily="34" charset="0"/>
              <a:buAutoNum type="arabicPeriod"/>
            </a:pPr>
            <a:r>
              <a:rPr lang="en-US" dirty="0" smtClean="0"/>
              <a:t>Chesapeake Bay Retriever</a:t>
            </a:r>
          </a:p>
          <a:p>
            <a:pPr marL="514350" indent="-514350">
              <a:spcBef>
                <a:spcPct val="0"/>
              </a:spcBef>
              <a:spcAft>
                <a:spcPct val="100000"/>
              </a:spcAft>
              <a:buFont typeface="Arial" pitchFamily="34" charset="0"/>
              <a:buAutoNum type="arabicPeriod"/>
            </a:pPr>
            <a:r>
              <a:rPr lang="en-US" dirty="0" smtClean="0"/>
              <a:t>Curly Coated Retriever</a:t>
            </a:r>
          </a:p>
          <a:p>
            <a:pPr marL="514350" indent="-514350">
              <a:spcBef>
                <a:spcPct val="0"/>
              </a:spcBef>
              <a:spcAft>
                <a:spcPct val="100000"/>
              </a:spcAft>
              <a:buFont typeface="Arial" pitchFamily="34" charset="0"/>
              <a:buAutoNum type="arabicPeriod"/>
            </a:pPr>
            <a:r>
              <a:rPr lang="en-US" dirty="0" smtClean="0"/>
              <a:t>Labrador Retriever</a:t>
            </a:r>
          </a:p>
        </p:txBody>
      </p:sp>
      <p:sp>
        <p:nvSpPr>
          <p:cNvPr id="7" name="CorShape1"/>
          <p:cNvSpPr/>
          <p:nvPr>
            <p:custDataLst>
              <p:tags r:id="rId3"/>
            </p:custDataLst>
          </p:nvPr>
        </p:nvSpPr>
        <p:spPr>
          <a:xfrm>
            <a:off x="1163319" y="4400124"/>
            <a:ext cx="292100" cy="292100"/>
          </a:xfrm>
          <a:prstGeom prst="rightArrow">
            <a:avLst>
              <a:gd name="adj1" fmla="val 49190"/>
              <a:gd name="adj2" fmla="val 28010"/>
            </a:avLst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10800000" scaled="1"/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1664" y="102955"/>
            <a:ext cx="4375570" cy="30974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5925" y="0"/>
            <a:ext cx="3648075" cy="312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04800"/>
            <a:ext cx="364125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3810000"/>
            <a:ext cx="4114800" cy="23161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Cocker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Cocker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Red Setter</a:t>
            </a:r>
            <a:endParaRPr lang="en-US" dirty="0"/>
          </a:p>
        </p:txBody>
      </p:sp>
      <p:sp>
        <p:nvSpPr>
          <p:cNvPr id="9" name="CorShape1"/>
          <p:cNvSpPr/>
          <p:nvPr>
            <p:custDataLst>
              <p:tags r:id="rId3"/>
            </p:custDataLst>
          </p:nvPr>
        </p:nvSpPr>
        <p:spPr>
          <a:xfrm>
            <a:off x="172720" y="3974253"/>
            <a:ext cx="355599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3525" y="0"/>
            <a:ext cx="3800475" cy="278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http://www.greatdogsite.com/admin/uploaded_files/1190779783english_set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28600"/>
            <a:ext cx="3505200" cy="2628900"/>
          </a:xfrm>
          <a:prstGeom prst="rect">
            <a:avLst/>
          </a:prstGeom>
          <a:noFill/>
        </p:spPr>
      </p:pic>
      <p:sp>
        <p:nvSpPr>
          <p:cNvPr id="9" name="CorShape1"/>
          <p:cNvSpPr/>
          <p:nvPr>
            <p:custDataLst>
              <p:tags r:id="rId2"/>
            </p:custDataLst>
          </p:nvPr>
        </p:nvSpPr>
        <p:spPr>
          <a:xfrm>
            <a:off x="172720" y="2907453"/>
            <a:ext cx="355599" cy="355600"/>
          </a:xfrm>
          <a:prstGeom prst="smileyFace">
            <a:avLst/>
          </a:prstGeom>
          <a:solidFill>
            <a:srgbClr val="FFFF00"/>
          </a:solidFill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2743200"/>
            <a:ext cx="3581400" cy="3382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Setter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Pointer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Gordon Setter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7325" y="381000"/>
            <a:ext cx="38766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http://www.mybuddydog.com/esp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457200"/>
            <a:ext cx="3686175" cy="3819525"/>
          </a:xfrm>
          <a:prstGeom prst="rect">
            <a:avLst/>
          </a:prstGeom>
          <a:noFill/>
        </p:spPr>
      </p:pic>
      <p:sp>
        <p:nvSpPr>
          <p:cNvPr id="10" name="CorShape1"/>
          <p:cNvSpPr/>
          <p:nvPr>
            <p:custDataLst>
              <p:tags r:id="rId2"/>
            </p:custDataLst>
          </p:nvPr>
        </p:nvSpPr>
        <p:spPr>
          <a:xfrm rot="10800000">
            <a:off x="1163319" y="4507652"/>
            <a:ext cx="355600" cy="3556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447800" y="4343400"/>
            <a:ext cx="4191000" cy="1905000"/>
          </a:xfrm>
        </p:spPr>
        <p:txBody>
          <a:bodyPr tIns="45719" bIns="45719"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Springer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Brittany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Setter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1268" name="Picture 4" descr="http://wallpaper.1000webgames.com/wallpapers/field_spaniel_desktop_wallpaper-1024x7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609600"/>
            <a:ext cx="3733800" cy="2798605"/>
          </a:xfrm>
          <a:prstGeom prst="rect">
            <a:avLst/>
          </a:prstGeom>
          <a:noFill/>
        </p:spPr>
      </p:pic>
      <p:sp>
        <p:nvSpPr>
          <p:cNvPr id="8" name="CorShape1"/>
          <p:cNvSpPr/>
          <p:nvPr>
            <p:custDataLst>
              <p:tags r:id="rId2"/>
            </p:custDataLst>
          </p:nvPr>
        </p:nvSpPr>
        <p:spPr>
          <a:xfrm>
            <a:off x="1037589" y="3703320"/>
            <a:ext cx="2200275" cy="487680"/>
          </a:xfrm>
          <a:prstGeom prst="roundRect">
            <a:avLst/>
          </a:prstGeom>
          <a:noFill/>
          <a:ln w="25400">
            <a:solidFill>
              <a:srgbClr val="00C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3657600"/>
            <a:ext cx="3200400" cy="24685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Field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Clumber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Springer Spaniel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596" y="387304"/>
            <a:ext cx="3826238" cy="3725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936" y="457200"/>
            <a:ext cx="409418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rShape1"/>
          <p:cNvSpPr/>
          <p:nvPr>
            <p:custDataLst>
              <p:tags r:id="rId2"/>
            </p:custDataLst>
          </p:nvPr>
        </p:nvSpPr>
        <p:spPr>
          <a:xfrm rot="10800000">
            <a:off x="1112519" y="4279052"/>
            <a:ext cx="355600" cy="3556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97000" y="4114800"/>
            <a:ext cx="5003800" cy="2011362"/>
          </a:xfrm>
        </p:spPr>
        <p:txBody>
          <a:bodyPr tIns="45719" bIns="45719"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Flat coated Retriever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Golden Retriever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Retriever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630" y="467264"/>
            <a:ext cx="4191000" cy="28394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0" name="CorShape1"/>
          <p:cNvSpPr/>
          <p:nvPr>
            <p:custDataLst>
              <p:tags r:id="rId2"/>
            </p:custDataLst>
          </p:nvPr>
        </p:nvSpPr>
        <p:spPr>
          <a:xfrm rot="10800000">
            <a:off x="1112519" y="4385732"/>
            <a:ext cx="355600" cy="3556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97000" y="3733800"/>
            <a:ext cx="6375400" cy="2392362"/>
          </a:xfrm>
        </p:spPr>
        <p:txBody>
          <a:bodyPr tIns="45719" bIns="45719"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German Wirehaired Pointer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German Shorthaired Pointer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Pointer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81" y="251891"/>
            <a:ext cx="2609919" cy="3494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8999"/>
            <a:ext cx="35560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17" y="-35943"/>
            <a:ext cx="2523309" cy="364941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28600"/>
            <a:ext cx="3671372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http://www.dkimages.com/discover/previews/796/85005075.JPG"/>
          <p:cNvPicPr>
            <a:picLocks noChangeAspect="1" noChangeArrowheads="1"/>
          </p:cNvPicPr>
          <p:nvPr/>
        </p:nvPicPr>
        <p:blipFill>
          <a:blip r:embed="rId6" cstate="print">
            <a:lum bright="17000"/>
          </a:blip>
          <a:srcRect/>
          <a:stretch>
            <a:fillRect/>
          </a:stretch>
        </p:blipFill>
        <p:spPr bwMode="auto">
          <a:xfrm>
            <a:off x="609600" y="152400"/>
            <a:ext cx="4124325" cy="3819525"/>
          </a:xfrm>
          <a:prstGeom prst="rect">
            <a:avLst/>
          </a:prstGeom>
          <a:noFill/>
        </p:spPr>
      </p:pic>
      <p:sp>
        <p:nvSpPr>
          <p:cNvPr id="9" name="CorShape1"/>
          <p:cNvSpPr/>
          <p:nvPr>
            <p:custDataLst>
              <p:tags r:id="rId2"/>
            </p:custDataLst>
          </p:nvPr>
        </p:nvSpPr>
        <p:spPr>
          <a:xfrm>
            <a:off x="1112519" y="4279052"/>
            <a:ext cx="355600" cy="355600"/>
          </a:xfrm>
          <a:prstGeom prst="smileyFace">
            <a:avLst/>
          </a:prstGeom>
          <a:solidFill>
            <a:srgbClr val="FFFF00"/>
          </a:solidFill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97000" y="4114800"/>
            <a:ext cx="6375400" cy="2011362"/>
          </a:xfrm>
        </p:spPr>
        <p:txBody>
          <a:bodyPr tIns="45719" bIns="45719"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German Wirehaired Pointer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Gordon Setter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Pudelpointer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5364" name="Picture 4" descr="http://www.daviddalton.org/images/home/large/GoldenRetrieverPu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81000"/>
            <a:ext cx="1981200" cy="2920813"/>
          </a:xfrm>
          <a:prstGeom prst="rect">
            <a:avLst/>
          </a:prstGeom>
          <a:noFill/>
        </p:spPr>
      </p:pic>
      <p:sp>
        <p:nvSpPr>
          <p:cNvPr id="8" name="CorShape1"/>
          <p:cNvSpPr/>
          <p:nvPr>
            <p:custDataLst>
              <p:tags r:id="rId2"/>
            </p:custDataLst>
          </p:nvPr>
        </p:nvSpPr>
        <p:spPr>
          <a:xfrm>
            <a:off x="-60960" y="4894579"/>
            <a:ext cx="647700" cy="647700"/>
          </a:xfrm>
          <a:prstGeom prst="rightArrow">
            <a:avLst>
              <a:gd name="adj1" fmla="val 49190"/>
              <a:gd name="adj2" fmla="val 28010"/>
            </a:avLst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10800000" scaled="1"/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3657600"/>
            <a:ext cx="3429000" cy="24685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Flat Coated Retriever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Golden Retriever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Labrador Retriever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274637"/>
            <a:ext cx="5322108" cy="35813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6388" name="Picture 4" descr="http://www.completedogsguide.com/images/dog-breeds/largepic/Gordon-Sette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0"/>
            <a:ext cx="5049374" cy="3641725"/>
          </a:xfrm>
          <a:prstGeom prst="rect">
            <a:avLst/>
          </a:prstGeom>
          <a:noFill/>
        </p:spPr>
      </p:pic>
      <p:sp>
        <p:nvSpPr>
          <p:cNvPr id="8" name="CorShape1"/>
          <p:cNvSpPr/>
          <p:nvPr>
            <p:custDataLst>
              <p:tags r:id="rId2"/>
            </p:custDataLst>
          </p:nvPr>
        </p:nvSpPr>
        <p:spPr>
          <a:xfrm>
            <a:off x="1037589" y="4267200"/>
            <a:ext cx="2452243" cy="585216"/>
          </a:xfrm>
          <a:prstGeom prst="roundRect">
            <a:avLst/>
          </a:prstGeom>
          <a:noFill/>
          <a:ln w="25400">
            <a:solidFill>
              <a:schemeClr val="folHlink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3733800"/>
            <a:ext cx="3048000" cy="23923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Setter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Gordon Setter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Red and White setter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21593"/>
            <a:ext cx="4191000" cy="29965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030" name="Picture 6" descr="http://www.dogscatspetshops.com/wp-content/gallery/american-water-spaniel/american-water-spaniel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52400"/>
            <a:ext cx="3810000" cy="2857500"/>
          </a:xfrm>
          <a:prstGeom prst="rect">
            <a:avLst/>
          </a:prstGeom>
          <a:noFill/>
        </p:spPr>
      </p:pic>
      <p:sp>
        <p:nvSpPr>
          <p:cNvPr id="9" name="CorShape1"/>
          <p:cNvSpPr/>
          <p:nvPr>
            <p:custDataLst>
              <p:tags r:id="rId2"/>
            </p:custDataLst>
          </p:nvPr>
        </p:nvSpPr>
        <p:spPr>
          <a:xfrm rot="10800000">
            <a:off x="1696720" y="3288452"/>
            <a:ext cx="355600" cy="3556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981200" y="3124200"/>
            <a:ext cx="4775200" cy="3535362"/>
          </a:xfrm>
        </p:spPr>
        <p:txBody>
          <a:bodyPr tIns="45719" bIns="45719"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American Water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Brittany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Springer Spaniel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9519"/>
            <a:ext cx="4929268" cy="27747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3682" y="685800"/>
            <a:ext cx="3980318" cy="247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http://www.dogcastradio.com/upload/PN0234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04800"/>
            <a:ext cx="4152614" cy="3124200"/>
          </a:xfrm>
          <a:prstGeom prst="rect">
            <a:avLst/>
          </a:prstGeom>
          <a:noFill/>
        </p:spPr>
      </p:pic>
      <p:sp>
        <p:nvSpPr>
          <p:cNvPr id="10" name="CorShape1"/>
          <p:cNvSpPr/>
          <p:nvPr>
            <p:custDataLst>
              <p:tags r:id="rId2"/>
            </p:custDataLst>
          </p:nvPr>
        </p:nvSpPr>
        <p:spPr>
          <a:xfrm rot="10800000">
            <a:off x="1112519" y="4157132"/>
            <a:ext cx="355600" cy="3556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97000" y="3505200"/>
            <a:ext cx="5156200" cy="2620962"/>
          </a:xfrm>
        </p:spPr>
        <p:txBody>
          <a:bodyPr tIns="45719" bIns="45719"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Setter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Irish Red and White Setter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Flat coated setter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81000"/>
            <a:ext cx="2590800" cy="230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http://wallpaper.1000webgames.com/wallpapers/irish_setter_desktop_wallpaper-1024x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04800"/>
            <a:ext cx="5095875" cy="3819525"/>
          </a:xfrm>
          <a:prstGeom prst="rect">
            <a:avLst/>
          </a:prstGeom>
          <a:noFill/>
        </p:spPr>
      </p:pic>
      <p:sp>
        <p:nvSpPr>
          <p:cNvPr id="9" name="CorShape1"/>
          <p:cNvSpPr/>
          <p:nvPr>
            <p:custDataLst>
              <p:tags r:id="rId2"/>
            </p:custDataLst>
          </p:nvPr>
        </p:nvSpPr>
        <p:spPr>
          <a:xfrm>
            <a:off x="1087119" y="5041370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71600" y="4389438"/>
            <a:ext cx="6223000" cy="2468562"/>
          </a:xfrm>
        </p:spPr>
        <p:txBody>
          <a:bodyPr tIns="45719" bIns="45719"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Gordon Setter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Irish Setter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Red and White Setter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9460" name="Picture 4" descr="http://www.tarakennels.com/images/719_irish%20water%20spani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3594100" cy="2876715"/>
          </a:xfrm>
          <a:prstGeom prst="rect">
            <a:avLst/>
          </a:prstGeom>
          <a:noFill/>
        </p:spPr>
      </p:pic>
      <p:sp>
        <p:nvSpPr>
          <p:cNvPr id="8" name="CorShape1"/>
          <p:cNvSpPr/>
          <p:nvPr>
            <p:custDataLst>
              <p:tags r:id="rId2"/>
            </p:custDataLst>
          </p:nvPr>
        </p:nvSpPr>
        <p:spPr>
          <a:xfrm>
            <a:off x="-213359" y="4437379"/>
            <a:ext cx="647699" cy="647700"/>
          </a:xfrm>
          <a:prstGeom prst="rightArrow">
            <a:avLst>
              <a:gd name="adj1" fmla="val 49190"/>
              <a:gd name="adj2" fmla="val 28010"/>
            </a:avLst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10800000" scaled="1"/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04800" y="3200400"/>
            <a:ext cx="2743200" cy="29257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Portugese</a:t>
            </a:r>
            <a:r>
              <a:rPr lang="en-US" dirty="0" smtClean="0"/>
              <a:t> Water Dog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Irish Water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Spaniel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-15815"/>
            <a:ext cx="457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8" name="CorShape1"/>
          <p:cNvSpPr/>
          <p:nvPr>
            <p:custDataLst>
              <p:tags r:id="rId2"/>
            </p:custDataLst>
          </p:nvPr>
        </p:nvSpPr>
        <p:spPr>
          <a:xfrm>
            <a:off x="0" y="3619500"/>
            <a:ext cx="647700" cy="6477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3505200"/>
            <a:ext cx="2667000" cy="2620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Labrador Retriever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Flat Coated Retriever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Pointer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3" y="-19050"/>
            <a:ext cx="6477000" cy="3638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2658269"/>
            <a:ext cx="6067425" cy="40100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1508" name="Picture 4" descr="http://www.puppal.com/images/breeds/NovaScotiaDuckTollingRetriever/large/lg_0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04800"/>
            <a:ext cx="4762500" cy="2857500"/>
          </a:xfrm>
          <a:prstGeom prst="rect">
            <a:avLst/>
          </a:prstGeom>
          <a:noFill/>
        </p:spPr>
      </p:pic>
      <p:sp>
        <p:nvSpPr>
          <p:cNvPr id="8" name="CorShape1"/>
          <p:cNvSpPr/>
          <p:nvPr>
            <p:custDataLst>
              <p:tags r:id="rId2"/>
            </p:custDataLst>
          </p:nvPr>
        </p:nvSpPr>
        <p:spPr>
          <a:xfrm rot="10800000">
            <a:off x="133350" y="3646170"/>
            <a:ext cx="647700" cy="6477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0" y="3276600"/>
            <a:ext cx="3200400" cy="3352800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Nova Scotia Duck Tolling Retriever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Golden Retriever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Flat Coated Retriever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524" y="202999"/>
            <a:ext cx="4200525" cy="32820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2532" name="Picture 4" descr="http://www.dkimages.com/discover/previews/948/75024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04800"/>
            <a:ext cx="2895600" cy="2290208"/>
          </a:xfrm>
          <a:prstGeom prst="rect">
            <a:avLst/>
          </a:prstGeom>
          <a:noFill/>
        </p:spPr>
      </p:pic>
      <p:pic>
        <p:nvPicPr>
          <p:cNvPr id="22534" name="Picture 6" descr="http://www.gundogcentral.com/photos/classifieds/928/1207846207/12078462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228600"/>
            <a:ext cx="3762098" cy="3413125"/>
          </a:xfrm>
          <a:prstGeom prst="rect">
            <a:avLst/>
          </a:prstGeom>
          <a:noFill/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3886200"/>
            <a:ext cx="2743200" cy="2239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Pointer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German Shorthaired Pointer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Brittany </a:t>
            </a:r>
            <a:endParaRPr lang="en-US" dirty="0"/>
          </a:p>
        </p:txBody>
      </p:sp>
      <p:sp>
        <p:nvSpPr>
          <p:cNvPr id="9" name="CorShape1"/>
          <p:cNvSpPr/>
          <p:nvPr>
            <p:custDataLst>
              <p:tags r:id="rId3"/>
            </p:custDataLst>
          </p:nvPr>
        </p:nvSpPr>
        <p:spPr>
          <a:xfrm>
            <a:off x="1037589" y="3931920"/>
            <a:ext cx="1312483" cy="487680"/>
          </a:xfrm>
          <a:prstGeom prst="roundRect">
            <a:avLst/>
          </a:prstGeom>
          <a:noFill/>
          <a:ln w="25400">
            <a:solidFill>
              <a:schemeClr val="folHlink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0061" y="3615757"/>
            <a:ext cx="5146739" cy="21007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381000"/>
            <a:ext cx="2895600" cy="249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https://www.fetchdog.com/images/medium/spinone_italian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04800"/>
            <a:ext cx="4028574" cy="3200400"/>
          </a:xfrm>
          <a:prstGeom prst="rect">
            <a:avLst/>
          </a:prstGeom>
          <a:noFill/>
        </p:spPr>
      </p:pic>
      <p:sp>
        <p:nvSpPr>
          <p:cNvPr id="9" name="CorShape1"/>
          <p:cNvSpPr/>
          <p:nvPr>
            <p:custDataLst>
              <p:tags r:id="rId2"/>
            </p:custDataLst>
          </p:nvPr>
        </p:nvSpPr>
        <p:spPr>
          <a:xfrm>
            <a:off x="1112519" y="4766732"/>
            <a:ext cx="355600" cy="355600"/>
          </a:xfrm>
          <a:prstGeom prst="smileyFace">
            <a:avLst/>
          </a:prstGeom>
          <a:solidFill>
            <a:srgbClr val="FFFF00"/>
          </a:solidFill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397000" y="4114800"/>
            <a:ext cx="6070600" cy="2011362"/>
          </a:xfrm>
        </p:spPr>
        <p:txBody>
          <a:bodyPr tIns="45719" bIns="45719"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German Wirehaired Pointer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Spinone</a:t>
            </a:r>
            <a:r>
              <a:rPr lang="en-US" dirty="0" smtClean="0"/>
              <a:t> </a:t>
            </a:r>
            <a:r>
              <a:rPr lang="en-US" dirty="0" err="1" smtClean="0"/>
              <a:t>Italiano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Pudelpointer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24580" name="Picture 4" descr="http://www.breederretriever.com/photopost/data/740/medium/sussex_s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842" y="308706"/>
            <a:ext cx="3800475" cy="2638425"/>
          </a:xfrm>
          <a:prstGeom prst="rect">
            <a:avLst/>
          </a:prstGeom>
          <a:noFill/>
        </p:spPr>
      </p:pic>
      <p:sp>
        <p:nvSpPr>
          <p:cNvPr id="11" name="CorShape1"/>
          <p:cNvSpPr/>
          <p:nvPr>
            <p:custDataLst>
              <p:tags r:id="rId2"/>
            </p:custDataLst>
          </p:nvPr>
        </p:nvSpPr>
        <p:spPr>
          <a:xfrm>
            <a:off x="1163319" y="4583852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447800" y="4419600"/>
            <a:ext cx="6832600" cy="2163762"/>
          </a:xfrm>
        </p:spPr>
        <p:txBody>
          <a:bodyPr tIns="45719" bIns="45719"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Sussex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Clumber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Nederlandse</a:t>
            </a:r>
            <a:r>
              <a:rPr lang="en-US" dirty="0" smtClean="0"/>
              <a:t> </a:t>
            </a:r>
            <a:r>
              <a:rPr lang="en-US" dirty="0" err="1" smtClean="0"/>
              <a:t>Kooikerhondje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337" y="175419"/>
            <a:ext cx="4656221" cy="2743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25604" name="Picture 4" descr="http://www.dogsindepth.com/sporting_dog_breeds/images/vizsla_h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1937" y="198882"/>
            <a:ext cx="3810000" cy="3248025"/>
          </a:xfrm>
          <a:prstGeom prst="rect">
            <a:avLst/>
          </a:prstGeom>
          <a:noFill/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90600" y="5029200"/>
            <a:ext cx="7289800" cy="1554162"/>
          </a:xfrm>
        </p:spPr>
        <p:txBody>
          <a:bodyPr tIns="45719" bIns="45719"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Vizsla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Pointer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Red Setter</a:t>
            </a:r>
          </a:p>
        </p:txBody>
      </p:sp>
      <p:sp>
        <p:nvSpPr>
          <p:cNvPr id="9" name="CorShape1"/>
          <p:cNvSpPr/>
          <p:nvPr>
            <p:custDataLst>
              <p:tags r:id="rId3"/>
            </p:custDataLst>
          </p:nvPr>
        </p:nvSpPr>
        <p:spPr>
          <a:xfrm>
            <a:off x="706119" y="5193452"/>
            <a:ext cx="355600" cy="355600"/>
          </a:xfrm>
          <a:prstGeom prst="rightArrow">
            <a:avLst>
              <a:gd name="adj1" fmla="val 49190"/>
              <a:gd name="adj2" fmla="val 28010"/>
            </a:avLst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10800000" scaled="1"/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140" y="307080"/>
            <a:ext cx="4810126" cy="3206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28600"/>
            <a:ext cx="291273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http://www.weimaranerways.com/images/weim_photo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57200"/>
            <a:ext cx="5095875" cy="3819525"/>
          </a:xfrm>
          <a:prstGeom prst="rect">
            <a:avLst/>
          </a:prstGeom>
          <a:noFill/>
        </p:spPr>
      </p:pic>
      <p:sp>
        <p:nvSpPr>
          <p:cNvPr id="9" name="CorShape1"/>
          <p:cNvSpPr/>
          <p:nvPr>
            <p:custDataLst>
              <p:tags r:id="rId2"/>
            </p:custDataLst>
          </p:nvPr>
        </p:nvSpPr>
        <p:spPr>
          <a:xfrm>
            <a:off x="858519" y="5376332"/>
            <a:ext cx="355600" cy="355600"/>
          </a:xfrm>
          <a:prstGeom prst="smileyFace">
            <a:avLst/>
          </a:prstGeom>
          <a:solidFill>
            <a:srgbClr val="FFFF00"/>
          </a:solidFill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43000" y="4724400"/>
            <a:ext cx="7289800" cy="1858962"/>
          </a:xfrm>
        </p:spPr>
        <p:txBody>
          <a:bodyPr tIns="45719" bIns="45719"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Vizsla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Weimaraner</a:t>
            </a: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3. Pointer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1828800" y="274636"/>
            <a:ext cx="3276600" cy="3459163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3733800"/>
            <a:ext cx="2667000" cy="3124200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Brittany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Springer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Setter</a:t>
            </a:r>
            <a:endParaRPr lang="en-US" dirty="0"/>
          </a:p>
        </p:txBody>
      </p:sp>
      <p:sp>
        <p:nvSpPr>
          <p:cNvPr id="7" name="CorShape1"/>
          <p:cNvSpPr/>
          <p:nvPr>
            <p:custDataLst>
              <p:tags r:id="rId3"/>
            </p:custDataLst>
          </p:nvPr>
        </p:nvSpPr>
        <p:spPr>
          <a:xfrm>
            <a:off x="0" y="3810000"/>
            <a:ext cx="495300" cy="495299"/>
          </a:xfrm>
          <a:prstGeom prst="smileyFace">
            <a:avLst/>
          </a:prstGeom>
          <a:solidFill>
            <a:srgbClr val="FFFF00"/>
          </a:solidFill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048" y="3276600"/>
            <a:ext cx="6172200" cy="3395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79" y="24592"/>
            <a:ext cx="3124200" cy="32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2198" y="90878"/>
            <a:ext cx="4591050" cy="30607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81000"/>
            <a:ext cx="3200400" cy="25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://aboutpedigreedogs.com/sporting%20dogs/welsh%20springer%20spani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57200"/>
            <a:ext cx="5041900" cy="3358475"/>
          </a:xfrm>
          <a:prstGeom prst="rect">
            <a:avLst/>
          </a:prstGeom>
          <a:noFill/>
        </p:spPr>
      </p:pic>
      <p:sp>
        <p:nvSpPr>
          <p:cNvPr id="9" name="CorShape1"/>
          <p:cNvSpPr/>
          <p:nvPr>
            <p:custDataLst>
              <p:tags r:id="rId2"/>
            </p:custDataLst>
          </p:nvPr>
        </p:nvSpPr>
        <p:spPr>
          <a:xfrm>
            <a:off x="1010919" y="4583852"/>
            <a:ext cx="355600" cy="355600"/>
          </a:xfrm>
          <a:prstGeom prst="rightArrow">
            <a:avLst>
              <a:gd name="adj1" fmla="val 49190"/>
              <a:gd name="adj2" fmla="val 28010"/>
            </a:avLst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10800000" scaled="1"/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295400" y="4419600"/>
            <a:ext cx="7137400" cy="2087562"/>
          </a:xfrm>
        </p:spPr>
        <p:txBody>
          <a:bodyPr tIns="45719" bIns="45719"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Welsh Springer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Brittany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Springer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8676" name="Picture 4" descr="http://www.tmpkennels.com/images/Bobbyos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85801"/>
            <a:ext cx="4419600" cy="3530398"/>
          </a:xfrm>
          <a:prstGeom prst="rect">
            <a:avLst/>
          </a:prstGeom>
          <a:noFill/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66800" y="4648200"/>
            <a:ext cx="7137400" cy="2209800"/>
          </a:xfrm>
        </p:spPr>
        <p:txBody>
          <a:bodyPr tIns="45719" bIns="45719"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German Wirehaired Pointer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Wirehaired Pointing Griffon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German Shorthaired Pointer</a:t>
            </a:r>
            <a:endParaRPr lang="en-US" dirty="0"/>
          </a:p>
        </p:txBody>
      </p:sp>
      <p:sp>
        <p:nvSpPr>
          <p:cNvPr id="11" name="CorShape1"/>
          <p:cNvSpPr/>
          <p:nvPr>
            <p:custDataLst>
              <p:tags r:id="rId3"/>
            </p:custDataLst>
          </p:nvPr>
        </p:nvSpPr>
        <p:spPr>
          <a:xfrm>
            <a:off x="782319" y="5300132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589786"/>
            <a:ext cx="4945109" cy="36264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err="1" smtClean="0"/>
              <a:t>Nederlandse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err="1" smtClean="0"/>
              <a:t>Kooikerhondje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Pointer</a:t>
            </a:r>
          </a:p>
          <a:p>
            <a:pPr marL="0" indent="0">
              <a:buNone/>
            </a:pPr>
            <a:r>
              <a:rPr lang="en-US" dirty="0" smtClean="0"/>
              <a:t>3. Cocker Spaniel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4606"/>
            <a:ext cx="4953000" cy="278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2817858"/>
            <a:ext cx="5181600" cy="3880137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0" y="1828800"/>
            <a:ext cx="755530" cy="694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1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21. Wirehaired </a:t>
            </a:r>
            <a:r>
              <a:rPr lang="en-US" i="1" dirty="0" err="1"/>
              <a:t>Vizsla</a:t>
            </a:r>
            <a:r>
              <a:rPr lang="en-US" dirty="0"/>
              <a:t>. Digital image. </a:t>
            </a:r>
            <a:r>
              <a:rPr lang="en-US" i="1" dirty="0"/>
              <a:t>Mitsueki.wordpress.com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., </a:t>
            </a:r>
            <a:r>
              <a:rPr lang="en-US" dirty="0" err="1"/>
              <a:t>n.d.</a:t>
            </a:r>
            <a:r>
              <a:rPr lang="en-US" dirty="0"/>
              <a:t> Web. 16 Dec. </a:t>
            </a:r>
            <a:r>
              <a:rPr lang="en-US"/>
              <a:t>2014.</a:t>
            </a:r>
          </a:p>
        </p:txBody>
      </p:sp>
    </p:spTree>
    <p:extLst>
      <p:ext uri="{BB962C8B-B14F-4D97-AF65-F5344CB8AC3E}">
        <p14:creationId xmlns:p14="http://schemas.microsoft.com/office/powerpoint/2010/main" val="265817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1707" y="332758"/>
            <a:ext cx="32956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2971800"/>
            <a:ext cx="2895600" cy="31543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Cocker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Cavalier King Charles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Brittany</a:t>
            </a:r>
            <a:endParaRPr lang="en-US" dirty="0"/>
          </a:p>
        </p:txBody>
      </p:sp>
      <p:sp>
        <p:nvSpPr>
          <p:cNvPr id="6" name="CorShape1"/>
          <p:cNvSpPr/>
          <p:nvPr>
            <p:custDataLst>
              <p:tags r:id="rId3"/>
            </p:custDataLst>
          </p:nvPr>
        </p:nvSpPr>
        <p:spPr>
          <a:xfrm>
            <a:off x="-177799" y="2971800"/>
            <a:ext cx="939799" cy="9398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3810000"/>
            <a:ext cx="4343400" cy="25589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German Wirehair Pointer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Lagotto</a:t>
            </a:r>
            <a:r>
              <a:rPr lang="en-US" dirty="0" smtClean="0"/>
              <a:t> </a:t>
            </a:r>
            <a:r>
              <a:rPr lang="en-US" dirty="0" err="1" smtClean="0"/>
              <a:t>Romagnolo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Spinone</a:t>
            </a:r>
            <a:r>
              <a:rPr lang="en-US" dirty="0"/>
              <a:t> </a:t>
            </a:r>
            <a:r>
              <a:rPr lang="en-US" dirty="0" err="1" smtClean="0"/>
              <a:t>Italiano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30702"/>
            <a:ext cx="3924300" cy="3706283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152400" y="2240202"/>
            <a:ext cx="38100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" y="3451704"/>
            <a:ext cx="509587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5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6629400" cy="1794102"/>
          </a:xfrm>
        </p:spPr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Weimaraner</a:t>
            </a:r>
            <a:endParaRPr lang="en-US" dirty="0" smtClean="0"/>
          </a:p>
          <a:p>
            <a:r>
              <a:rPr lang="en-US" dirty="0" smtClean="0"/>
              <a:t>2. Wirehaired </a:t>
            </a:r>
            <a:r>
              <a:rPr lang="en-US" dirty="0" err="1" smtClean="0"/>
              <a:t>Vizsla</a:t>
            </a:r>
            <a:endParaRPr lang="en-US" dirty="0" smtClean="0"/>
          </a:p>
          <a:p>
            <a:r>
              <a:rPr lang="en-US" dirty="0" smtClean="0"/>
              <a:t>3. German Wirehaired Pointer</a:t>
            </a:r>
            <a:endParaRPr lang="en-US" dirty="0"/>
          </a:p>
        </p:txBody>
      </p:sp>
      <p:pic>
        <p:nvPicPr>
          <p:cNvPr id="29698" name="Picture 2" descr="http://upload.wikimedia.org/wikipedia/commons/thumb/9/91/Magyar_Vizsla_Drahthaar_auch_drahthaariger_Ungarischer_Vorst%C3%A9hund_genannt.jpg/280px-Magyar_Vizsla_Drahthaar_auch_drahthaariger_Ungarischer_Vorst%C3%A9hund_genan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886200" cy="333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s3-ec.buzzfed.com/static/2013-10/enhanced/webdr06/23/9/grid-cell-29614-1382536603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94302"/>
            <a:ext cx="324802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114300" y="2286000"/>
            <a:ext cx="381000" cy="339498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100" name="Picture 4" descr="http://delta.pmhclients.com/images/uploads/Boykin-Spaniel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28600"/>
            <a:ext cx="3238500" cy="25146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457200"/>
            <a:ext cx="3571875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rShape1"/>
          <p:cNvSpPr/>
          <p:nvPr>
            <p:custDataLst>
              <p:tags r:id="rId2"/>
            </p:custDataLst>
          </p:nvPr>
        </p:nvSpPr>
        <p:spPr>
          <a:xfrm>
            <a:off x="1037589" y="3322320"/>
            <a:ext cx="1289050" cy="975360"/>
          </a:xfrm>
          <a:prstGeom prst="roundRect">
            <a:avLst/>
          </a:prstGeom>
          <a:noFill/>
          <a:ln w="25400">
            <a:solidFill>
              <a:schemeClr val="folHlink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3276600"/>
            <a:ext cx="2438400" cy="28495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Boykin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Cocker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Setter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609600"/>
            <a:ext cx="3219450" cy="289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http://www.yourdogsblog.com/dog_breed_images/152/big/chesapeake_bay_retriev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52400"/>
            <a:ext cx="4965700" cy="3724275"/>
          </a:xfrm>
          <a:prstGeom prst="rect">
            <a:avLst/>
          </a:prstGeom>
          <a:noFill/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3733800"/>
            <a:ext cx="2743200" cy="2743200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Chesapeake Bay Retriever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Labrador retriever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Flat Coated Retriever</a:t>
            </a:r>
            <a:endParaRPr lang="en-US" sz="2800" dirty="0"/>
          </a:p>
        </p:txBody>
      </p:sp>
      <p:sp>
        <p:nvSpPr>
          <p:cNvPr id="7" name="CorShape1"/>
          <p:cNvSpPr/>
          <p:nvPr>
            <p:custDataLst>
              <p:tags r:id="rId3"/>
            </p:custDataLst>
          </p:nvPr>
        </p:nvSpPr>
        <p:spPr>
          <a:xfrm>
            <a:off x="10160" y="3965786"/>
            <a:ext cx="558799" cy="5588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0011" y="274637"/>
            <a:ext cx="3943350" cy="23148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81000"/>
            <a:ext cx="3676650" cy="330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http://remarkabledogs.com/wp-content/uploads/2009/08/Clumber-Spaniel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27000" y="51076"/>
            <a:ext cx="4495800" cy="3160414"/>
          </a:xfrm>
          <a:prstGeom prst="rect">
            <a:avLst/>
          </a:prstGeom>
          <a:noFill/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676400" y="4038600"/>
            <a:ext cx="5384800" cy="2819400"/>
          </a:xfrm>
        </p:spPr>
        <p:txBody>
          <a:bodyPr tIns="45719" bIns="45719"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Springer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Clumber Spaniel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English Spaniel</a:t>
            </a:r>
            <a:endParaRPr lang="en-US" dirty="0"/>
          </a:p>
        </p:txBody>
      </p:sp>
      <p:sp>
        <p:nvSpPr>
          <p:cNvPr id="10" name="CorShape1"/>
          <p:cNvSpPr/>
          <p:nvPr>
            <p:custDataLst>
              <p:tags r:id="rId3"/>
            </p:custDataLst>
          </p:nvPr>
        </p:nvSpPr>
        <p:spPr>
          <a:xfrm>
            <a:off x="1391919" y="4690532"/>
            <a:ext cx="355601" cy="355600"/>
          </a:xfrm>
          <a:prstGeom prst="rightArrow">
            <a:avLst>
              <a:gd name="adj1" fmla="val 49190"/>
              <a:gd name="adj2" fmla="val 28010"/>
            </a:avLst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10800000" scaled="1"/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-47329"/>
            <a:ext cx="4031600" cy="33572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8"/>
  <p:tag name="POWERPOINTVERSION" val="12.0"/>
  <p:tag name="PPVERSION" val="12.0"/>
  <p:tag name="DELIMITERS" val="3.1"/>
  <p:tag name="SHOWBARVISIBLE" val="True"/>
  <p:tag name="EXPANDSHOWBAR" val="True"/>
  <p:tag name="USESECONDARYMONITOR" val="True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100"/>
  <p:tag name="RACERSMAXDISPLAYED" val="5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2830136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1"/>
  <p:tag name="RESETCHARTS" val="True"/>
  <p:tag name="INCLUDENONRESPONDERS" val="False"/>
  <p:tag name="MULTIRESPDIVISOR" val="1"/>
  <p:tag name="PARTLISTDEFAULT" val="1"/>
  <p:tag name="INCLUDEPPT" val="True"/>
  <p:tag name="ALLOWUSERFEEDBACK" val="True"/>
  <p:tag name="CORRECTPOINTVALUE" val="100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3"/>
  <p:tag name="FONTSIZE" val="32"/>
  <p:tag name="BULLETTYPE" val="ppBulletArabicPeriod"/>
  <p:tag name="ANSWERTEXT" val="Cocker spaniel&#10;Cavalier King Charles Spaniel&#10;Brittany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EAF751088634A46951B1F36A1BBBBC4"/>
  <p:tag name="SLIDEID" val="EEAF751088634A46951B1F36A1BBBBC4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Boykin spaniel|smicln|Cocker Spaniel|smicln|English Setter"/>
  <p:tag name="VALUES" val="Correct|smicln|Incorrect|smicln|Incorrect"/>
  <p:tag name="RESPONSESGATHERED" val="True"/>
  <p:tag name="TOTALRESPONSES" val="17"/>
  <p:tag name="RESPONSECOUNT" val="17"/>
  <p:tag name="SLICED" val="False"/>
  <p:tag name="RESPONSES" val="1;1;1;1;1;1;1;1;1;1;1;1;1;1;1;1;1;"/>
  <p:tag name="CHARTSTRINGSTD" val="17 0 0"/>
  <p:tag name="CHARTSTRINGREV" val="0 0 17"/>
  <p:tag name="CHARTSTRINGSTDPER" val="1 0 0"/>
  <p:tag name="CHARTSTRINGREVPER" val="0 0 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4"/>
  <p:tag name="FONTSIZE" val="32"/>
  <p:tag name="BULLETTYPE" val="ppBulletArabicPeriod"/>
  <p:tag name="ANSWERTEXT" val="Boykin spaniel&#10;Cocker Spaniel&#10;English Sett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A81FE67024149318769AA5CF695C302"/>
  <p:tag name="SLIDEID" val="1A81FE67024149318769AA5CF695C302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"/>
  <p:tag name="ANSWERSALIAS" val="Chesapeake Bay Retriever|smicln|Labrador retriever|smicln|Flat Coated Retriever"/>
  <p:tag name="VALUES" val="Correct|smicln|Incorrect|smicln|Incorrect"/>
  <p:tag name="RESPONSESGATHERED" val="True"/>
  <p:tag name="TOTALRESPONSES" val="17"/>
  <p:tag name="RESPONSECOUNT" val="17"/>
  <p:tag name="SLICED" val="False"/>
  <p:tag name="RESPONSES" val="1;1;1;1;3;1;1;2;1;1;1;1;1;1;1;1;1;"/>
  <p:tag name="CHARTSTRINGSTD" val="15 1 1"/>
  <p:tag name="CHARTSTRINGREV" val="1 1 15"/>
  <p:tag name="CHARTSTRINGSTDPER" val="0.882352941176471 0.0588235294117647 0.0588235294117647"/>
  <p:tag name="CHARTSTRINGREVPER" val="0.0588235294117647 0.0588235294117647 0.8823529411764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65"/>
  <p:tag name="FONTSIZE" val="28"/>
  <p:tag name="BULLETTYPE" val="ppBulletArabicPeriod"/>
  <p:tag name="ANSWERTEXT" val="Chesapeake Bay Retriever&#10;Labrador retriever&#10;Flat Coated Retriev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64101A3512D45F5AC881BD3DEB51840"/>
  <p:tag name="SLIDEID" val="E64101A3512D45F5AC881BD3DEB51840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Springer Spaniel|smicln|Clumber Spaniel|smicln|English Spaniel"/>
  <p:tag name="VALUES" val="Incorrect|smicln|Correct|smicln|Incorrect"/>
  <p:tag name="RESPONSESGATHERED" val="True"/>
  <p:tag name="TOTALRESPONSES" val="17"/>
  <p:tag name="RESPONSECOUNT" val="17"/>
  <p:tag name="SLICED" val="False"/>
  <p:tag name="RESPONSES" val="2;2;2;2;2;2;2;1;2;2;2;2;2;2;1;2;2;"/>
  <p:tag name="CHARTSTRINGSTD" val="2 15 0"/>
  <p:tag name="CHARTSTRINGREV" val="0 15 2"/>
  <p:tag name="CHARTSTRINGSTDPER" val="0.117647058823529 0.882352941176471 0"/>
  <p:tag name="CHARTSTRINGREVPER" val="0 0.882352941176471 0.1176470588235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8"/>
  <p:tag name="FONTSIZE" val="32"/>
  <p:tag name="BULLETTYPE" val="ppBulletArabicPeriod"/>
  <p:tag name="ANSWERTEXT" val="Springer Spaniel&#10;Clumber Spaniel&#10;English Spanie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D40ACFB2A67435EB3475A885C6B91CC"/>
  <p:tag name="SLIDEID" val="2D40ACFB2A67435EB3475A885C6B91CC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 "/>
  <p:tag name="ANSWERSALIAS" val="Chesapeake Bay Retriever|smicln|Curly Coated Retriever|smicln|Labrador Retriever"/>
  <p:tag name="VALUES" val="Incorrect|smicln|Correct|smicln|Incorrect"/>
  <p:tag name="RESPONSESGATHERED" val="True"/>
  <p:tag name="TOTALRESPONSES" val="17"/>
  <p:tag name="RESPONSECOUNT" val="17"/>
  <p:tag name="SLICED" val="False"/>
  <p:tag name="RESPONSES" val="2;2;2;2;2;2;2;2;2;2;2;2;2;2;2;2;2;"/>
  <p:tag name="CHARTSTRINGSTD" val="0 17 0"/>
  <p:tag name="CHARTSTRINGREV" val="0 17 0"/>
  <p:tag name="CHARTSTRINGSTDPER" val="0 1 0"/>
  <p:tag name="CHARTSTRINGREVPER" val="0 1 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66"/>
  <p:tag name="FONTSIZE" val="32"/>
  <p:tag name="BULLETTYPE" val="ppBulletArabicPeriod"/>
  <p:tag name="ANSWERTEXT" val="Chesapeake Bay Retriever&#10;Curly Coated Retriever&#10;Labrador Retriev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3835EBCD07D42AD842F717F2643C0BD"/>
  <p:tag name="SLIDEID" val="E3835EBCD07D42AD842F717F2643C0BD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English Cocker Spaniel|smicln|Cocker Spaniel|smicln|Red Setter"/>
  <p:tag name="VALUES" val="Correct|smicln|Incorrect|smicln|Incorrect"/>
  <p:tag name="RESPONSESGATHERED" val="True"/>
  <p:tag name="TOTALRESPONSES" val="17"/>
  <p:tag name="RESPONSECOUNT" val="17"/>
  <p:tag name="SLICED" val="False"/>
  <p:tag name="RESPONSES" val="1;1;1;1;1;1;1;1;1;1;1;1;1;1;1;1;1;"/>
  <p:tag name="CHARTSTRINGSTD" val="17 0 0"/>
  <p:tag name="CHARTSTRINGREV" val="0 0 17"/>
  <p:tag name="CHARTSTRINGSTDPER" val="1 0 0"/>
  <p:tag name="CHARTSTRINGREVPER" val="0 0 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8"/>
  <p:tag name="FONTSIZE" val="32"/>
  <p:tag name="BULLETTYPE" val="ppBulletArabicPeriod"/>
  <p:tag name="ANSWERTEXT" val="English Cocker Spaniel&#10;Cocker Spaniel&#10;Red Sett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4FFD3ABA5F4AA0B8AF79081437912C"/>
  <p:tag name="SLIDEID" val="9A4FFD3ABA5F4AA0B8AF79081437912C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"/>
  <p:tag name="ANSWERSALIAS" val="English Setter|smicln|English Pointer|smicln|Gordon Setter"/>
  <p:tag name="VALUES" val="Correct|smicln|Incorrect|smicln|Incorrect"/>
  <p:tag name="RESPONSESGATHERED" val="True"/>
  <p:tag name="TOTALRESPONSES" val="17"/>
  <p:tag name="RESPONSECOUNT" val="17"/>
  <p:tag name="SLICED" val="False"/>
  <p:tag name="RESPONSES" val="1;1;1;1;3;1;1;3;3;1;1;2;1;1;1;3;3;"/>
  <p:tag name="CHARTSTRINGSTD" val="11 1 5"/>
  <p:tag name="CHARTSTRINGREV" val="5 1 11"/>
  <p:tag name="CHARTSTRINGSTDPER" val="0.647058823529412 0.0588235294117647 0.294117647058824"/>
  <p:tag name="CHARTSTRINGREVPER" val="0.294117647058824 0.0588235294117647 0.64705882352941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4"/>
  <p:tag name="FONTSIZE" val="32"/>
  <p:tag name="BULLETTYPE" val="ppBulletArabicPeriod"/>
  <p:tag name="ANSWERTEXT" val="English Setter&#10;English Pointer&#10;Gordon Sett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61EB74F6E92B409F910195CDC922A25C"/>
  <p:tag name="SLIDEORDER" val="1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SLIDETYPE" val="Q"/>
  <p:tag name="SLIDEGUID" val="61EB74F6E92B409F910195CDC922A25C"/>
  <p:tag name="QUESTIONALIAS" val="   "/>
  <p:tag name="ANSWERSALIAS" val="American Water Spaniel|smicln|Brittany|smicln|Springer Spaniel"/>
  <p:tag name="VALUES" val="Correct|smicln|Incorrect|smicln|Incorrect"/>
  <p:tag name="RESPONSESGATHERED" val="True"/>
  <p:tag name="TOTALRESPONSES" val="17"/>
  <p:tag name="RESPONSECOUNT" val="17"/>
  <p:tag name="SLICED" val="False"/>
  <p:tag name="RESPONSES" val="1;1;1;1;2;1;1;1;3;1;3;3;1;1;1;1;1;"/>
  <p:tag name="CHARTSTRINGSTD" val="13 1 3"/>
  <p:tag name="CHARTSTRINGREV" val="3 1 13"/>
  <p:tag name="CHARTSTRINGSTDPER" val="0.764705882352941 0.0588235294117647 0.176470588235294"/>
  <p:tag name="CHARTSTRINGREVPER" val="0.176470588235294 0.0588235294117647 0.76470588235294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A84EF8CEEBD43D5BDA9AD2EAC288827"/>
  <p:tag name="SLIDEID" val="AA84EF8CEEBD43D5BDA9AD2EAC288827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English Springer Spaniel|smicln|Brittany Spaniel|smicln|English Setter"/>
  <p:tag name="VALUES" val="Correct|smicln|Incorrect|smicln|Incorrect"/>
  <p:tag name="RESPONSESGATHERED" val="True"/>
  <p:tag name="TOTALRESPONSES" val="17"/>
  <p:tag name="RESPONSECOUNT" val="17"/>
  <p:tag name="SLICED" val="False"/>
  <p:tag name="RESPONSES" val="1;1;1;1;1;1;1;1;1;1;1;1;1;1;1;3;1;"/>
  <p:tag name="CHARTSTRINGSTD" val="16 0 1"/>
  <p:tag name="CHARTSTRINGREV" val="1 0 16"/>
  <p:tag name="CHARTSTRINGSTDPER" val="0.941176470588235 0 0.0588235294117647"/>
  <p:tag name="CHARTSTRINGREVPER" val="0.0588235294117647 0 0.94117647058823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6"/>
  <p:tag name="FONTSIZE" val="32"/>
  <p:tag name="BULLETTYPE" val="ppBulletArabicPeriod"/>
  <p:tag name="ANSWERTEXT" val="English Springer Spaniel&#10;Brittany Spaniel&#10;English Sette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2693565761849D98D574C28747A0772"/>
  <p:tag name="SLIDEID" val="62693565761849D98D574C28747A0772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Field Spaniel|smicln|Clumber Spaniel|smicln|English Springer Spaniel"/>
  <p:tag name="VALUES" val="Correct|smicln|Incorrect|smicln|Incorrect"/>
  <p:tag name="RESPONSESGATHERED" val="True"/>
  <p:tag name="TOTALRESPONSES" val="17"/>
  <p:tag name="RESPONSECOUNT" val="17"/>
  <p:tag name="SLICED" val="False"/>
  <p:tag name="RESPONSES" val="1;1;1;1;3;1;1;2;1;1;1;1;1;1;1;1;1;"/>
  <p:tag name="CHARTSTRINGSTD" val="15 1 1"/>
  <p:tag name="CHARTSTRINGREV" val="1 1 15"/>
  <p:tag name="CHARTSTRINGSTDPER" val="0.882352941176471 0.0588235294117647 0.0588235294117647"/>
  <p:tag name="CHARTSTRINGREVPER" val="0.0588235294117647 0.0588235294117647 0.88235294117647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4"/>
  <p:tag name="FONTSIZE" val="32"/>
  <p:tag name="BULLETTYPE" val="ppBulletArabicPeriod"/>
  <p:tag name="ANSWERTEXT" val="Field Spaniel&#10;Clumber Spaniel&#10;English Springer Spanie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5BACE5BA16A475CB4D19CBEB45E1377"/>
  <p:tag name="SLIDEID" val="95BACE5BA16A475CB4D19CBEB45E1377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"/>
  <p:tag name="ANSWERSALIAS" val="Flat coated Retriever|smicln|Golden Retriever|smicln|English Retriever"/>
  <p:tag name="VALUES" val="Correct|smicln|Incorrect|smicln|Incorrect"/>
  <p:tag name="RESPONSESGATHERED" val="True"/>
  <p:tag name="TOTALRESPONSES" val="17"/>
  <p:tag name="RESPONSECOUNT" val="17"/>
  <p:tag name="SLICED" val="False"/>
  <p:tag name="RESPONSES" val="1;1;1;1;1;1;1;3;1;1;1;1;1;1;1;1;1;"/>
  <p:tag name="CHARTSTRINGSTD" val="16 0 1"/>
  <p:tag name="CHARTSTRINGREV" val="1 0 16"/>
  <p:tag name="CHARTSTRINGSTDPER" val="0.941176470588235 0 0.0588235294117647"/>
  <p:tag name="CHARTSTRINGREVPER" val="0.0588235294117647 0 0.94117647058823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6"/>
  <p:tag name="FONTSIZE" val="32"/>
  <p:tag name="BULLETTYPE" val="ppBulletArabicPeriod"/>
  <p:tag name="ANSWERTEXT" val="Flat coated Retriever&#10;Golden Retriever&#10;English Retrieve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5AE7D9A3426464AB7E99576431BA8B7"/>
  <p:tag name="SLIDEID" val="D5AE7D9A3426464AB7E99576431BA8B7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"/>
  <p:tag name="ANSWERSALIAS" val="German Wirehaired Pointer|smicln|German Shorthaired Pointer|smicln|English Pointer"/>
  <p:tag name="VALUES" val="Incorrect|smicln|Correct|smicln|Incorrect"/>
  <p:tag name="RESPONSESGATHERED" val="True"/>
  <p:tag name="TOTALRESPONSES" val="17"/>
  <p:tag name="RESPONSECOUNT" val="17"/>
  <p:tag name="SLICED" val="False"/>
  <p:tag name="RESPONSES" val="2;2;2;2;2;2;2;2;2;2;2;2;2;2;2;2;2;"/>
  <p:tag name="CHARTSTRINGSTD" val="0 17 0"/>
  <p:tag name="CHARTSTRINGREV" val="0 17 0"/>
  <p:tag name="CHARTSTRINGSTDPER" val="0 1 0"/>
  <p:tag name="CHARTSTRINGREVPER" val="0 1 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68"/>
  <p:tag name="FONTSIZE" val="32"/>
  <p:tag name="BULLETTYPE" val="ppBulletArabicPeriod"/>
  <p:tag name="ANSWERTEXT" val="German Wirehaired Pointer&#10;German Shorthaired Pointer&#10;English Pointer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1990A364FB54A2A8BEE3FA804F4068F"/>
  <p:tag name="SLIDEID" val="11990A364FB54A2A8BEE3FA804F4068F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"/>
  <p:tag name="ANSWERSALIAS" val="German Wirehaired Pointer|smicln|Gordon Setter|smicln|Pudelpointer"/>
  <p:tag name="VALUES" val="Correct|smicln|Incorrect|smicln|Incorrect"/>
  <p:tag name="RESPONSESGATHERED" val="True"/>
  <p:tag name="TOTALRESPONSES" val="17"/>
  <p:tag name="RESPONSECOUNT" val="17"/>
  <p:tag name="SLICED" val="False"/>
  <p:tag name="RESPONSES" val="1;1;1;1;1;1;1;2;1;1;1;1;1;1;1;1;1;"/>
  <p:tag name="CHARTSTRINGSTD" val="16 1 0"/>
  <p:tag name="CHARTSTRINGREV" val="0 1 16"/>
  <p:tag name="CHARTSTRINGSTDPER" val="0.941176470588235 0.0588235294117647 0"/>
  <p:tag name="CHARTSTRINGREVPER" val="0 0.0588235294117647 0.94117647058823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2"/>
  <p:tag name="FONTSIZE" val="32"/>
  <p:tag name="BULLETTYPE" val="ppBulletArabicPeriod"/>
  <p:tag name="ANSWERTEXT" val="German Wirehaired Pointer&#10;Gordon Setter&#10;Pudelpointe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3EB90E268AB4D2086854C80E6CAFCB6"/>
  <p:tag name="SLIDEID" val="03EB90E268AB4D2086854C80E6CAFCB6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Flat Coated Retriever|smicln|Golden Retriever|smicln|Labrador Retriever"/>
  <p:tag name="VALUES" val="Incorrect|smicln|Correct|smicln|Incorrect"/>
  <p:tag name="RESPONSESGATHERED" val="True"/>
  <p:tag name="TOTALRESPONSES" val="17"/>
  <p:tag name="RESPONSECOUNT" val="17"/>
  <p:tag name="SLICED" val="False"/>
  <p:tag name="RESPONSES" val="2;2;2;2;2;2;2;3;2;2;2;2;2;2;2;2;2;"/>
  <p:tag name="CHARTSTRINGSTD" val="0 16 1"/>
  <p:tag name="CHARTSTRINGREV" val="1 16 0"/>
  <p:tag name="CHARTSTRINGSTDPER" val="0 0.941176470588235 0.0588235294117647"/>
  <p:tag name="CHARTSTRINGREVPER" val="0.0588235294117647 0.941176470588235 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7"/>
  <p:tag name="FONTSIZE" val="32"/>
  <p:tag name="BULLETTYPE" val="ppBulletArabicPeriod"/>
  <p:tag name="ANSWERTEXT" val="Flat Coated Retriever&#10;Golden Retriever&#10;Labrador Retriever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B241D9406CD4E30858D6141E1F887EB"/>
  <p:tag name="SLIDEID" val="6B241D9406CD4E30858D6141E1F887EB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English Setter|smicln|Gordon Setter|smicln|Red and White setter"/>
  <p:tag name="VALUES" val="Incorrect|smicln|Correct|smicln|Incorrect"/>
  <p:tag name="RESPONSESGATHERED" val="True"/>
  <p:tag name="TOTALRESPONSES" val="17"/>
  <p:tag name="RESPONSECOUNT" val="17"/>
  <p:tag name="SLICED" val="False"/>
  <p:tag name="RESPONSES" val="2;2;2;2;1;2;2;2;2;2;2;2;1;2;2;2;2;"/>
  <p:tag name="CHARTSTRINGSTD" val="2 15 0"/>
  <p:tag name="CHARTSTRINGREV" val="0 15 2"/>
  <p:tag name="CHARTSTRINGSTDPER" val="0.117647058823529 0.882352941176471 0"/>
  <p:tag name="CHARTSTRINGREVPER" val="0 0.882352941176471 0.11764705882352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8"/>
  <p:tag name="FONTSIZE" val="32"/>
  <p:tag name="BULLETTYPE" val="ppBulletArabicPeriod"/>
  <p:tag name="ANSWERTEXT" val="American Water Spaniel&#10;Brittany&#10;Springer Spanie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9"/>
  <p:tag name="FONTSIZE" val="32"/>
  <p:tag name="BULLETTYPE" val="ppBulletArabicPeriod"/>
  <p:tag name="ANSWERTEXT" val="English Setter&#10;Gordon Setter&#10;Red and White setter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9D21FE2C702421AA17660541D076670"/>
  <p:tag name="SLIDEID" val="B9D21FE2C702421AA17660541D076670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English Setter|smicln|Irish Red and White Setter|smicln|Flat coated setter"/>
  <p:tag name="VALUES" val="Incorrect|smicln|Correct|smicln|Incorrect"/>
  <p:tag name="RESPONSESGATHERED" val="True"/>
  <p:tag name="TOTALRESPONSES" val="17"/>
  <p:tag name="RESPONSECOUNT" val="17"/>
  <p:tag name="SLICED" val="False"/>
  <p:tag name="RESPONSES" val="2;2;2;2;3;2;2;1;2;2;2;2;2;2;2;1;2;"/>
  <p:tag name="CHARTSTRINGSTD" val="2 14 1"/>
  <p:tag name="CHARTSTRINGREV" val="1 14 2"/>
  <p:tag name="CHARTSTRINGSTDPER" val="0.117647058823529 0.823529411764706 0.0588235294117647"/>
  <p:tag name="CHARTSTRINGREVPER" val="0.0588235294117647 0.823529411764706 0.11764705882352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60"/>
  <p:tag name="FONTSIZE" val="32"/>
  <p:tag name="BULLETTYPE" val="ppBulletArabicPeriod"/>
  <p:tag name="ANSWERTEXT" val="English Setter&#10;Irish Red and White Setter&#10;Flat coated setter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731AF5E805840ED8D09F9FCD411CFC0"/>
  <p:tag name="SLIDEID" val="C731AF5E805840ED8D09F9FCD411CFC0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Gordon Setter|smicln|Irish Setter|smicln|Red and White Setter"/>
  <p:tag name="VALUES" val="Incorrect|smicln|Correct|smicln|Incorrect"/>
  <p:tag name="RESPONSESGATHERED" val="True"/>
  <p:tag name="TOTALRESPONSES" val="17"/>
  <p:tag name="RESPONSECOUNT" val="17"/>
  <p:tag name="SLICED" val="False"/>
  <p:tag name="RESPONSES" val="1;1;2;2;2;2;2;2;2;2;2;2;2;2;2;2;2;"/>
  <p:tag name="CHARTSTRINGSTD" val="2 15 0"/>
  <p:tag name="CHARTSTRINGREV" val="0 15 2"/>
  <p:tag name="CHARTSTRINGSTDPER" val="0.117647058823529 0.882352941176471 0"/>
  <p:tag name="CHARTSTRINGREVPER" val="0 0.882352941176471 0.11764705882352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7"/>
  <p:tag name="FONTSIZE" val="32"/>
  <p:tag name="BULLETTYPE" val="ppBulletArabicPeriod"/>
  <p:tag name="ANSWERTEXT" val="Gordon Setter&#10;Irish Setter&#10;Red and White Sette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3F912AF99D3494B95B735DE87325128"/>
  <p:tag name="SLIDEID" val="D3F912AF99D3494B95B735DE87325128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"/>
  <p:tag name="ANSWERSALIAS" val="Portugese Water Dog|smicln|Irish Water Spaniel|smicln|English Spaniel"/>
  <p:tag name="VALUES" val="Incorrect|smicln|Correct|smicln|Incorrect"/>
  <p:tag name="RESPONSESGATHERED" val="True"/>
  <p:tag name="TOTALRESPONSES" val="17"/>
  <p:tag name="RESPONSECOUNT" val="17"/>
  <p:tag name="SLICED" val="False"/>
  <p:tag name="RESPONSES" val="1;1;2;2;1;2;2;1;2;2;2;1;2;2;1;1;2;"/>
  <p:tag name="CHARTSTRINGSTD" val="7 10 0"/>
  <p:tag name="CHARTSTRINGREV" val="0 10 7"/>
  <p:tag name="CHARTSTRINGSTDPER" val="0.411764705882353 0.588235294117647 0"/>
  <p:tag name="CHARTSTRINGREVPER" val="0 0.588235294117647 0.41176470588235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5"/>
  <p:tag name="FONTSIZE" val="32"/>
  <p:tag name="BULLETTYPE" val="ppBulletArabicPeriod"/>
  <p:tag name="ANSWERTEXT" val="Portugese Water Dog&#10;Irish Water Spaniel&#10;English Spanie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B09F48CB01A46CB80B2B9BBDB22EA7D"/>
  <p:tag name="SLIDEID" val="0B09F48CB01A46CB80B2B9BBDB22EA7D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"/>
  <p:tag name="ANSWERSALIAS" val="Brittany |smicln|Springer spaniel|smicln|English Setter"/>
  <p:tag name="VALUES" val="Correct|smicln|Incorrect|smicln|Incorrect"/>
  <p:tag name="RESPONSESGATHERED" val="True"/>
  <p:tag name="TOTALRESPONSES" val="17"/>
  <p:tag name="RESPONSECOUNT" val="17"/>
  <p:tag name="SLICED" val="False"/>
  <p:tag name="RESPONSES" val="1;2;1;1;1;1;1;3;1;1;1;1;2;3;1;1;1;"/>
  <p:tag name="CHARTSTRINGSTD" val="13 2 2"/>
  <p:tag name="CHARTSTRINGREV" val="2 2 13"/>
  <p:tag name="CHARTSTRINGSTDPER" val="0.764705882352941 0.117647058823529 0.117647058823529"/>
  <p:tag name="CHARTSTRINGREVPER" val="0.117647058823529 0.117647058823529 0.76470588235294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282BED1F8CD420182B9CA475FBC4C99"/>
  <p:tag name="SLIDEID" val="C282BED1F8CD420182B9CA475FBC4C99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Labrador Retriever|smicln|Flat Coated Retriever|smicln|Pointer"/>
  <p:tag name="VALUES" val="Correct|smicln|Incorrect|smicln|Incorrect"/>
  <p:tag name="RESPONSESGATHERED" val="True"/>
  <p:tag name="TOTALRESPONSES" val="17"/>
  <p:tag name="RESPONSECOUNT" val="17"/>
  <p:tag name="SLICED" val="False"/>
  <p:tag name="RESPONSES" val="1;1;1;1;1;1;1;1;1;1;1;1;1;1;1;1;1;"/>
  <p:tag name="CHARTSTRINGSTD" val="17 0 0"/>
  <p:tag name="CHARTSTRINGREV" val="0 0 17"/>
  <p:tag name="CHARTSTRINGSTDPER" val="1 0 0"/>
  <p:tag name="CHARTSTRINGREVPER" val="0 0 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8"/>
  <p:tag name="FONTSIZE" val="32"/>
  <p:tag name="BULLETTYPE" val="ppBulletArabicPeriod"/>
  <p:tag name="ANSWERTEXT" val="Labrador Retriever&#10;Flat Coated Retriever&#10;Point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46FF68F6013490EA151041D391FC916"/>
  <p:tag name="SLIDEID" val="C46FF68F6013490EA151041D391FC916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"/>
  <p:tag name="ANSWERSALIAS" val="Nova Scotia Duck Tolling Retriever|smicln|Golden Retriever|smicln|Flat Coated Retriever"/>
  <p:tag name="VALUES" val="Correct|smicln|Incorrect|smicln|Incorrect"/>
  <p:tag name="RESPONSESGATHERED" val="True"/>
  <p:tag name="TOTALRESPONSES" val="17"/>
  <p:tag name="RESPONSECOUNT" val="17"/>
  <p:tag name="SLICED" val="False"/>
  <p:tag name="RESPONSES" val="1;1;1;1;1;1;1;1;1;1;1;1;1;1;1;1;1;"/>
  <p:tag name="CHARTSTRINGSTD" val="17 0 0"/>
  <p:tag name="CHARTSTRINGREV" val="0 0 17"/>
  <p:tag name="CHARTSTRINGSTDPER" val="1 0 0"/>
  <p:tag name="CHARTSTRINGREVPER" val="0 0 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73"/>
  <p:tag name="FONTSIZE" val="32"/>
  <p:tag name="BULLETTYPE" val="ppBulletArabicPeriod"/>
  <p:tag name="ANSWERTEXT" val="Nova Scotia Duck Tolling Retriever&#10;Golden Retriever&#10;Flat Coated Retriev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1595BCD8D09454C8627519E6D083981"/>
  <p:tag name="SLIDEID" val="91595BCD8D09454C8627519E6D083981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"/>
  <p:tag name="ANSWERSALIAS" val="Pointer|smicln|German Shorthaired Pointer|smicln|Brittany "/>
  <p:tag name="RESPONSESGATHERED" val="True"/>
  <p:tag name="TOTALRESPONSES" val="17"/>
  <p:tag name="RESPONSECOUNT" val="17"/>
  <p:tag name="SLICED" val="False"/>
  <p:tag name="RESPONSES" val="1;1;1;1;1;1;1;1;1;1;1;1;3;1;1;1;1;"/>
  <p:tag name="CHARTSTRINGSTD" val="16 0 1"/>
  <p:tag name="CHARTSTRINGREV" val="1 0 16"/>
  <p:tag name="CHARTSTRINGSTDPER" val="0.941176470588235 0 0.0588235294117647"/>
  <p:tag name="CHARTSTRINGREVPER" val="0.0588235294117647 0 0.941176470588235"/>
  <p:tag name="VALUES" val="Correct|smicln|Incorrect|smicln|Incorrect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4"/>
  <p:tag name="FONTSIZE" val="32"/>
  <p:tag name="BULLETTYPE" val="ppBulletArabicPeriod"/>
  <p:tag name="ANSWERTEXT" val="Pointer&#10;German Shorthaired Pointer&#10;Brittany 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A9B368179E34570BD3B8291074C9DAF"/>
  <p:tag name="SLIDEID" val="6A9B368179E34570BD3B8291074C9DAF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"/>
  <p:tag name="ANSWERSALIAS" val="German Wirehaired Pointer|smicln|Spinone Italiano|smicln|Pudelpointer"/>
  <p:tag name="VALUES" val="Incorrect|smicln|Correct|smicln|Incorrect"/>
  <p:tag name="RESPONSESGATHERED" val="True"/>
  <p:tag name="TOTALRESPONSES" val="16"/>
  <p:tag name="RESPONSECOUNT" val="16"/>
  <p:tag name="SLICED" val="False"/>
  <p:tag name="RESPONSES" val="2;2;2;2;-;2;1;2;2;2;2;2;2;2;2;2;2;"/>
  <p:tag name="CHARTSTRINGSTD" val="1 15 0"/>
  <p:tag name="CHARTSTRINGREV" val="0 15 1"/>
  <p:tag name="CHARTSTRINGSTDPER" val="0.0625 0.9375 0"/>
  <p:tag name="CHARTSTRINGREVPER" val="0 0.9375 0.06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1"/>
  <p:tag name="FONTSIZE" val="32"/>
  <p:tag name="BULLETTYPE" val="ppBulletArabicPeriod"/>
  <p:tag name="ANSWERTEXT" val="Brittany &#10;Springer spaniel&#10;English Setter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5"/>
  <p:tag name="FONTSIZE" val="32"/>
  <p:tag name="BULLETTYPE" val="ppBulletArabicPeriod"/>
  <p:tag name="ANSWERTEXT" val="German Wirehaired Pointer&#10;Spinone Italiano&#10;Pudelpointer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512ABDCB7D74FAF94BF019E7D975BE0"/>
  <p:tag name="SLIDEID" val="E512ABDCB7D74FAF94BF019E7D975BE0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Sussex Spaniel|smicln|Clumber Spaniel|smicln|Springer Spaniel"/>
  <p:tag name="VALUES" val="Correct|smicln|Incorrect|smicln|Incorrect"/>
  <p:tag name="RESPONSESGATHERED" val="True"/>
  <p:tag name="TOTALRESPONSES" val="16"/>
  <p:tag name="RESPONSECOUNT" val="16"/>
  <p:tag name="SLICED" val="False"/>
  <p:tag name="RESPONSES" val="1;1;1;1;-;1;1;3;1;1;1;1;1;1;1;1;1;"/>
  <p:tag name="CHARTSTRINGSTD" val="15 0 1"/>
  <p:tag name="CHARTSTRINGREV" val="1 0 15"/>
  <p:tag name="CHARTSTRINGSTDPER" val="0.9375 0 0.0625"/>
  <p:tag name="CHARTSTRINGREVPER" val="0.0625 0 0.937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7"/>
  <p:tag name="FONTSIZE" val="32"/>
  <p:tag name="BULLETTYPE" val="ppBulletArabicPeriod"/>
  <p:tag name="ANSWERTEXT" val="Sussex Spaniel&#10;Clumber Spaniel&#10;Springer Spanie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8F8C68C84C74E16AAEBF20DA771B829"/>
  <p:tag name="SLIDEID" val="18F8C68C84C74E16AAEBF20DA771B829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Vizsla|smicln|Pointer|smicln|Red Setter"/>
  <p:tag name="VALUES" val="Correct|smicln|Incorrect|smicln|Incorrect"/>
  <p:tag name="RESPONSESGATHERED" val="True"/>
  <p:tag name="TOTALRESPONSES" val="16"/>
  <p:tag name="RESPONSECOUNT" val="16"/>
  <p:tag name="SLICED" val="False"/>
  <p:tag name="RESPONSES" val="1;1;1;1;-;1;1;1;1;1;1;1;1;1;1;1;1;"/>
  <p:tag name="CHARTSTRINGSTD" val="16 0 0"/>
  <p:tag name="CHARTSTRINGREV" val="0 0 16"/>
  <p:tag name="CHARTSTRINGSTDPER" val="1 0 0"/>
  <p:tag name="CHARTSTRINGREVPER" val="0 0 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25"/>
  <p:tag name="FONTSIZE" val="32"/>
  <p:tag name="BULLETTYPE" val="ppBulletArabicPeriod"/>
  <p:tag name="ANSWERTEXT" val="Vizsla&#10;Pointer&#10;Red Setter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71D72D203984C17B0C016687AFA999E"/>
  <p:tag name="SLIDEID" val="471D72D203984C17B0C016687AFA999E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Vizsla|smicln|Weimaraner|smicln|3. Pointer"/>
  <p:tag name="VALUES" val="Incorrect|smicln|Correct|smicln|Incorrect"/>
  <p:tag name="RESPONSESGATHERED" val="True"/>
  <p:tag name="TOTALRESPONSES" val="16"/>
  <p:tag name="RESPONSECOUNT" val="16"/>
  <p:tag name="SLICED" val="False"/>
  <p:tag name="RESPONSES" val="2;2;2;2;-;2;2;2;2;2;2;2;2;2;2;2;2;"/>
  <p:tag name="CHARTSTRINGSTD" val="0 16 0"/>
  <p:tag name="CHARTSTRINGREV" val="0 16 0"/>
  <p:tag name="CHARTSTRINGSTDPER" val="0 1 0"/>
  <p:tag name="CHARTSTRINGREVPER" val="0 1 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28"/>
  <p:tag name="FONTSIZE" val="32"/>
  <p:tag name="BULLETTYPE" val="ppBulletArabicPeriod"/>
  <p:tag name="ANSWERTEXT" val="Vizsla&#10;Weimaraner&#10;3. Pointer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44F3FC6517F408E9487C83A7EA51D4B"/>
  <p:tag name="SLIDEID" val="F44F3FC6517F408E9487C83A7EA51D4B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Welsh Springer Spaniel|smicln|Brittany Spaniel|smicln|English Springer"/>
  <p:tag name="VALUES" val="Correct|smicln|Incorrect|smicln|Incorrect"/>
  <p:tag name="RESPONSESGATHERED" val="True"/>
  <p:tag name="TOTALRESPONSES" val="16"/>
  <p:tag name="RESPONSECOUNT" val="16"/>
  <p:tag name="SLICED" val="False"/>
  <p:tag name="RESPONSES" val="1;2;1;1;-;1;1;3;1;3;1;1;1;1;1;1;1;"/>
  <p:tag name="CHARTSTRINGSTD" val="13 1 2"/>
  <p:tag name="CHARTSTRINGREV" val="2 1 13"/>
  <p:tag name="CHARTSTRINGSTDPER" val="0.8125 0.0625 0.125"/>
  <p:tag name="CHARTSTRINGREVPER" val="0.125 0.0625 0.812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6"/>
  <p:tag name="FONTSIZE" val="32"/>
  <p:tag name="BULLETTYPE" val="ppBulletArabicPeriod"/>
  <p:tag name="ANSWERTEXT" val="Welsh Springer Spaniel&#10;Brittany Spaniel&#10;English Springer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EDF26DC95824511A380CFC946F8E4EC"/>
  <p:tag name="SLIDEID" val="8EDF26DC95824511A380CFC946F8E4EC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"/>
  <p:tag name="ANSWERSALIAS" val="German Wirehaired Pointer|smicln|Wirehaired Pointing Griffon|smicln|German Shorthaired Pointer"/>
  <p:tag name="RESPONSESGATHERED" val="True"/>
  <p:tag name="TOTALRESPONSES" val="16"/>
  <p:tag name="RESPONSECOUNT" val="16"/>
  <p:tag name="SLICED" val="False"/>
  <p:tag name="RESPONSES" val="2;2;2;2;-;2;2;1;2;2;2;2;2;2;2;2;2;"/>
  <p:tag name="CHARTSTRINGSTD" val="1 15 0"/>
  <p:tag name="CHARTSTRINGREV" val="0 15 1"/>
  <p:tag name="CHARTSTRINGSTDPER" val="0.0625 0.9375 0"/>
  <p:tag name="CHARTSTRINGREVPER" val="0 0.9375 0.0625"/>
  <p:tag name="VALUES" val="Incorrect|smicln|Correct|smicln|Incorrect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80"/>
  <p:tag name="FONTSIZE" val="32"/>
  <p:tag name="BULLETTYPE" val="ppBulletArabicPeriod"/>
  <p:tag name="ANSWERTEXT" val="German Wirehaired Pointer&#10;Wirehaired Pointing Griffon&#10;German Shorthaired Pointe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95EEF8F657B4A6F8633AD8F78944763"/>
  <p:tag name="SLIDEID" val="C95EEF8F657B4A6F8633AD8F7894476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VALUEFORMAT" val="0%"/>
  <p:tag name="QUESTIONALIAS" val="   "/>
  <p:tag name="ANSWERSALIAS" val="Cocker spaniel|smicln|Cavalier King Charles Spaniel|smicln|Brittany"/>
  <p:tag name="VALUES" val="Correct|smicln|Incorrect|smicln|Incorrect"/>
  <p:tag name="RESPONSESGATHERED" val="True"/>
  <p:tag name="TOTALRESPONSES" val="17"/>
  <p:tag name="RESPONSECOUNT" val="17"/>
  <p:tag name="SLICED" val="False"/>
  <p:tag name="RESPONSES" val="1;1;1;1;1;1;1;2;1;1;1;1;1;1;1;1;1;"/>
  <p:tag name="CHARTSTRINGSTD" val="16 1 0"/>
  <p:tag name="CHARTSTRINGREV" val="0 1 16"/>
  <p:tag name="CHARTSTRINGSTDPER" val="0.941176470588235 0.0588235294117647 0"/>
  <p:tag name="CHARTSTRINGREVPER" val="0 0.0588235294117647 0.94117647058823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9E61A31B70F44F973E6D149FDC3B3C" ma:contentTypeVersion="2" ma:contentTypeDescription="Create a new document." ma:contentTypeScope="" ma:versionID="3119a2239d2d3a78640bf77c750a6c2c">
  <xsd:schema xmlns:xsd="http://www.w3.org/2001/XMLSchema" xmlns:xs="http://www.w3.org/2001/XMLSchema" xmlns:p="http://schemas.microsoft.com/office/2006/metadata/properties" xmlns:ns2="7db4450d-2d4d-49c8-a3e3-0d2e39a3ec99" targetNamespace="http://schemas.microsoft.com/office/2006/metadata/properties" ma:root="true" ma:fieldsID="d12e465746d19b3cb25f084494544317" ns2:_="">
    <xsd:import namespace="7db4450d-2d4d-49c8-a3e3-0d2e39a3ec9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b4450d-2d4d-49c8-a3e3-0d2e39a3ec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db4450d-2d4d-49c8-a3e3-0d2e39a3ec99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814C64-4BB4-4D7F-8507-279AF08D71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b4450d-2d4d-49c8-a3e3-0d2e39a3ec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512B55-5318-4022-A46A-D1CA3C52C695}">
  <ds:schemaRefs>
    <ds:schemaRef ds:uri="http://purl.org/dc/terms/"/>
    <ds:schemaRef ds:uri="7db4450d-2d4d-49c8-a3e3-0d2e39a3ec99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4D58B09-CD8B-4854-8F71-5752914031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274</Words>
  <Application>Microsoft Office PowerPoint</Application>
  <PresentationFormat>On-screen Show (4:3)</PresentationFormat>
  <Paragraphs>126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Sporting Group</vt:lpstr>
      <vt:lpstr>   </vt:lpstr>
      <vt:lpstr>  </vt:lpstr>
      <vt:lpstr>   </vt:lpstr>
      <vt:lpstr>PowerPoint Presentation</vt:lpstr>
      <vt:lpstr>PowerPoint Presentation</vt:lpstr>
      <vt:lpstr>   </vt:lpstr>
      <vt:lpstr>  </vt:lpstr>
      <vt:lpstr>   </vt:lpstr>
      <vt:lpstr>    </vt:lpstr>
      <vt:lpstr>   </vt:lpstr>
      <vt:lpstr>  </vt:lpstr>
      <vt:lpstr>   </vt:lpstr>
      <vt:lpstr>   </vt:lpstr>
      <vt:lpstr>  </vt:lpstr>
      <vt:lpstr>  </vt:lpstr>
      <vt:lpstr>  </vt:lpstr>
      <vt:lpstr>   </vt:lpstr>
      <vt:lpstr>   </vt:lpstr>
      <vt:lpstr>   </vt:lpstr>
      <vt:lpstr>   </vt:lpstr>
      <vt:lpstr>  </vt:lpstr>
      <vt:lpstr>   </vt:lpstr>
      <vt:lpstr>  </vt:lpstr>
      <vt:lpstr>  </vt:lpstr>
      <vt:lpstr>  </vt:lpstr>
      <vt:lpstr>   </vt:lpstr>
      <vt:lpstr>   </vt:lpstr>
      <vt:lpstr>   </vt:lpstr>
      <vt:lpstr>   </vt:lpstr>
      <vt:lpstr>  </vt:lpstr>
      <vt:lpstr>PowerPoint Presentation</vt:lpstr>
      <vt:lpstr>Citations</vt:lpstr>
    </vt:vector>
  </TitlesOfParts>
  <Company>Lancaster County 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Sporting Group</dc:title>
  <dc:creator>ClassLink Admin</dc:creator>
  <cp:lastModifiedBy>Magsam, Kathleen</cp:lastModifiedBy>
  <cp:revision>40</cp:revision>
  <dcterms:created xsi:type="dcterms:W3CDTF">2010-09-20T00:30:07Z</dcterms:created>
  <dcterms:modified xsi:type="dcterms:W3CDTF">2018-12-20T14:02:48Z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0x010100939E61A31B70F44F973E6D149FDC3B3C</vt:lpwstr>
  </property>
</Properties>
</file>